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4" r:id="rId3"/>
    <p:sldId id="261" r:id="rId4"/>
    <p:sldId id="321" r:id="rId5"/>
    <p:sldId id="322" r:id="rId6"/>
    <p:sldId id="263" r:id="rId7"/>
    <p:sldId id="306" r:id="rId8"/>
    <p:sldId id="285" r:id="rId9"/>
    <p:sldId id="308" r:id="rId10"/>
    <p:sldId id="309" r:id="rId11"/>
    <p:sldId id="307" r:id="rId12"/>
    <p:sldId id="266" r:id="rId13"/>
    <p:sldId id="325" r:id="rId14"/>
    <p:sldId id="268" r:id="rId15"/>
    <p:sldId id="267" r:id="rId16"/>
    <p:sldId id="269" r:id="rId17"/>
    <p:sldId id="299" r:id="rId18"/>
    <p:sldId id="271" r:id="rId19"/>
    <p:sldId id="310" r:id="rId20"/>
    <p:sldId id="311" r:id="rId21"/>
    <p:sldId id="302" r:id="rId22"/>
    <p:sldId id="288" r:id="rId23"/>
    <p:sldId id="289" r:id="rId24"/>
    <p:sldId id="304" r:id="rId25"/>
    <p:sldId id="291" r:id="rId26"/>
    <p:sldId id="312" r:id="rId27"/>
    <p:sldId id="328" r:id="rId2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86052" autoAdjust="0"/>
  </p:normalViewPr>
  <p:slideViewPr>
    <p:cSldViewPr>
      <p:cViewPr>
        <p:scale>
          <a:sx n="60" d="100"/>
          <a:sy n="60" d="100"/>
        </p:scale>
        <p:origin x="-242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i-Yong\Documents\My%20Dropbox\Private\Research\Gecko\Presentation\image_sour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850728217796464"/>
          <c:y val="5.7884447136415988E-2"/>
          <c:w val="0.74554500540373903"/>
          <c:h val="0.73883942391816682"/>
        </c:manualLayout>
      </c:layout>
      <c:lineChart>
        <c:grouping val="standard"/>
        <c:ser>
          <c:idx val="0"/>
          <c:order val="0"/>
          <c:tx>
            <c:strRef>
              <c:f>Motivation!$C$12</c:f>
              <c:strCache>
                <c:ptCount val="1"/>
                <c:pt idx="0">
                  <c:v>Seq - VM+EXT4</c:v>
                </c:pt>
              </c:strCache>
            </c:strRef>
          </c:tx>
          <c:cat>
            <c:numRef>
              <c:f>Motivation!$B$13:$B$19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Motivation!$C$13:$C$19</c:f>
              <c:numCache>
                <c:formatCode>General</c:formatCode>
                <c:ptCount val="7"/>
                <c:pt idx="0">
                  <c:v>297.13</c:v>
                </c:pt>
                <c:pt idx="1">
                  <c:v>277.64999999999998</c:v>
                </c:pt>
                <c:pt idx="2">
                  <c:v>256.48999999999899</c:v>
                </c:pt>
                <c:pt idx="3">
                  <c:v>230.53</c:v>
                </c:pt>
                <c:pt idx="4">
                  <c:v>177.52</c:v>
                </c:pt>
                <c:pt idx="5">
                  <c:v>162</c:v>
                </c:pt>
                <c:pt idx="6">
                  <c:v>146.38000000000054</c:v>
                </c:pt>
              </c:numCache>
            </c:numRef>
          </c:val>
        </c:ser>
        <c:ser>
          <c:idx val="1"/>
          <c:order val="1"/>
          <c:tx>
            <c:strRef>
              <c:f>Motivation!$D$12</c:f>
              <c:strCache>
                <c:ptCount val="1"/>
                <c:pt idx="0">
                  <c:v>Rand - VM+EXT4</c:v>
                </c:pt>
              </c:strCache>
            </c:strRef>
          </c:tx>
          <c:spPr>
            <a:ln>
              <a:noFill/>
            </a:ln>
          </c:spPr>
          <c:marker>
            <c:spPr>
              <a:noFill/>
              <a:ln>
                <a:noFill/>
              </a:ln>
            </c:spPr>
          </c:marker>
          <c:cat>
            <c:numRef>
              <c:f>Motivation!$B$13:$B$19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Motivation!$D$13:$D$19</c:f>
              <c:numCache>
                <c:formatCode>General</c:formatCode>
                <c:ptCount val="7"/>
                <c:pt idx="0">
                  <c:v>8.1399999999999988</c:v>
                </c:pt>
                <c:pt idx="1">
                  <c:v>10.739999999999998</c:v>
                </c:pt>
                <c:pt idx="2">
                  <c:v>12.38</c:v>
                </c:pt>
                <c:pt idx="3">
                  <c:v>14</c:v>
                </c:pt>
                <c:pt idx="4">
                  <c:v>16.5</c:v>
                </c:pt>
                <c:pt idx="5">
                  <c:v>13.75</c:v>
                </c:pt>
                <c:pt idx="6">
                  <c:v>20.27</c:v>
                </c:pt>
              </c:numCache>
            </c:numRef>
          </c:val>
        </c:ser>
        <c:marker val="1"/>
        <c:axId val="52879744"/>
        <c:axId val="52882048"/>
      </c:lineChart>
      <c:catAx>
        <c:axId val="52879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# of Seq Writers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2882048"/>
        <c:crosses val="autoZero"/>
        <c:auto val="1"/>
        <c:lblAlgn val="ctr"/>
        <c:lblOffset val="100"/>
      </c:catAx>
      <c:valAx>
        <c:axId val="528820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crossAx val="52879744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4154688392657569"/>
          <c:y val="7.8319845435987162E-2"/>
          <c:w val="0.58453116154598317"/>
          <c:h val="0.20374318594791127"/>
        </c:manualLayout>
      </c:layout>
      <c:overlay val="1"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Chainlength!$B$1</c:f>
              <c:strCache>
                <c:ptCount val="1"/>
                <c:pt idx="0">
                  <c:v>Write</c:v>
                </c:pt>
              </c:strCache>
            </c:strRef>
          </c:tx>
          <c:dPt>
            <c:idx val="6"/>
            <c:spPr>
              <a:solidFill>
                <a:schemeClr val="tx2">
                  <a:lumMod val="75000"/>
                </a:schemeClr>
              </a:solidFill>
            </c:spPr>
          </c:dPt>
          <c:dPt>
            <c:idx val="7"/>
            <c:spPr>
              <a:solidFill>
                <a:schemeClr val="tx2">
                  <a:lumMod val="75000"/>
                </a:schemeClr>
              </a:solidFill>
            </c:spPr>
          </c:dPt>
          <c:dPt>
            <c:idx val="8"/>
            <c:spPr>
              <a:solidFill>
                <a:schemeClr val="tx2">
                  <a:lumMod val="75000"/>
                </a:schemeClr>
              </a:solidFill>
            </c:spPr>
          </c:dPt>
          <c:dPt>
            <c:idx val="9"/>
            <c:spPr>
              <a:solidFill>
                <a:schemeClr val="tx2">
                  <a:lumMod val="75000"/>
                </a:schemeClr>
              </a:solidFill>
            </c:spPr>
          </c:dPt>
          <c:dPt>
            <c:idx val="1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1"/>
            <c:spPr>
              <a:solidFill>
                <a:schemeClr val="tx2">
                  <a:lumMod val="75000"/>
                </a:schemeClr>
              </a:solidFill>
            </c:spPr>
          </c:dPt>
          <c:cat>
            <c:strRef>
              <c:f>Chainlength!$A$2:$A$13</c:f>
              <c:strCache>
                <c:ptCount val="12"/>
                <c:pt idx="0">
                  <c:v>Gecko 2</c:v>
                </c:pt>
                <c:pt idx="1">
                  <c:v>Gecko 3</c:v>
                </c:pt>
                <c:pt idx="2">
                  <c:v>Gecko 4</c:v>
                </c:pt>
                <c:pt idx="3">
                  <c:v>Gecko 5</c:v>
                </c:pt>
                <c:pt idx="4">
                  <c:v>Gecko 6</c:v>
                </c:pt>
                <c:pt idx="5">
                  <c:v>Gecko 7</c:v>
                </c:pt>
                <c:pt idx="6">
                  <c:v>Log-RAID 2</c:v>
                </c:pt>
                <c:pt idx="7">
                  <c:v>Log-RAID 3</c:v>
                </c:pt>
                <c:pt idx="8">
                  <c:v>Log-RAID 4</c:v>
                </c:pt>
                <c:pt idx="9">
                  <c:v>Log-RAID 5</c:v>
                </c:pt>
                <c:pt idx="10">
                  <c:v>Log-RAID 6</c:v>
                </c:pt>
                <c:pt idx="11">
                  <c:v>Log-RAID 7</c:v>
                </c:pt>
              </c:strCache>
            </c:strRef>
          </c:cat>
          <c:val>
            <c:numRef>
              <c:f>Chainlength!$B$2:$B$13</c:f>
              <c:numCache>
                <c:formatCode>General</c:formatCode>
                <c:ptCount val="12"/>
                <c:pt idx="0">
                  <c:v>29.08</c:v>
                </c:pt>
                <c:pt idx="1">
                  <c:v>59.95</c:v>
                </c:pt>
                <c:pt idx="2">
                  <c:v>50.37</c:v>
                </c:pt>
                <c:pt idx="3">
                  <c:v>52.120000000000012</c:v>
                </c:pt>
                <c:pt idx="4">
                  <c:v>55.86</c:v>
                </c:pt>
                <c:pt idx="5">
                  <c:v>51.27</c:v>
                </c:pt>
                <c:pt idx="6">
                  <c:v>16.39</c:v>
                </c:pt>
                <c:pt idx="7">
                  <c:v>20.66</c:v>
                </c:pt>
                <c:pt idx="8">
                  <c:v>32.15</c:v>
                </c:pt>
                <c:pt idx="9">
                  <c:v>29.55</c:v>
                </c:pt>
                <c:pt idx="10">
                  <c:v>39.83</c:v>
                </c:pt>
                <c:pt idx="11">
                  <c:v>40.270000000000003</c:v>
                </c:pt>
              </c:numCache>
            </c:numRef>
          </c:val>
        </c:ser>
        <c:ser>
          <c:idx val="1"/>
          <c:order val="1"/>
          <c:tx>
            <c:strRef>
              <c:f>Chainlength!$C$1</c:f>
              <c:strCache>
                <c:ptCount val="1"/>
                <c:pt idx="0">
                  <c:v>Read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chemeClr val="accent2"/>
              </a:solidFill>
            </c:spPr>
          </c:dPt>
          <c:dPt>
            <c:idx val="3"/>
            <c:spPr>
              <a:solidFill>
                <a:schemeClr val="accent2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accent2"/>
              </a:solidFill>
            </c:spPr>
          </c:dPt>
          <c:dPt>
            <c:idx val="6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7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8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9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1"/>
            <c:spPr>
              <a:solidFill>
                <a:schemeClr val="accent2">
                  <a:lumMod val="75000"/>
                </a:schemeClr>
              </a:solidFill>
            </c:spPr>
          </c:dPt>
          <c:errBars>
            <c:errBarType val="both"/>
            <c:errValType val="cust"/>
            <c:plus>
              <c:numRef>
                <c:f>Chainlength!$D$2:$D$13</c:f>
                <c:numCache>
                  <c:formatCode>General</c:formatCode>
                  <c:ptCount val="12"/>
                  <c:pt idx="0">
                    <c:v>16.426821364977837</c:v>
                  </c:pt>
                  <c:pt idx="1">
                    <c:v>23.386654780140788</c:v>
                  </c:pt>
                  <c:pt idx="2">
                    <c:v>18.722896641152367</c:v>
                  </c:pt>
                  <c:pt idx="3">
                    <c:v>19.113790408007667</c:v>
                  </c:pt>
                  <c:pt idx="4">
                    <c:v>21.758467951944112</c:v>
                  </c:pt>
                  <c:pt idx="5">
                    <c:v>21.206300133740204</c:v>
                  </c:pt>
                  <c:pt idx="6">
                    <c:v>9.6966785054528088</c:v>
                  </c:pt>
                  <c:pt idx="7">
                    <c:v>14.542244821082226</c:v>
                  </c:pt>
                  <c:pt idx="8">
                    <c:v>15.08025793267492</c:v>
                  </c:pt>
                  <c:pt idx="9">
                    <c:v>14.145935585803254</c:v>
                  </c:pt>
                  <c:pt idx="10">
                    <c:v>24.503349000896581</c:v>
                  </c:pt>
                  <c:pt idx="11">
                    <c:v>22.349051153115983</c:v>
                  </c:pt>
                </c:numCache>
              </c:numRef>
            </c:plus>
            <c:minus>
              <c:numRef>
                <c:f>Chainlength!$D$2:$D$13</c:f>
                <c:numCache>
                  <c:formatCode>General</c:formatCode>
                  <c:ptCount val="12"/>
                  <c:pt idx="0">
                    <c:v>16.426821364977837</c:v>
                  </c:pt>
                  <c:pt idx="1">
                    <c:v>23.386654780140788</c:v>
                  </c:pt>
                  <c:pt idx="2">
                    <c:v>18.722896641152367</c:v>
                  </c:pt>
                  <c:pt idx="3">
                    <c:v>19.113790408007667</c:v>
                  </c:pt>
                  <c:pt idx="4">
                    <c:v>21.758467951944112</c:v>
                  </c:pt>
                  <c:pt idx="5">
                    <c:v>21.206300133740204</c:v>
                  </c:pt>
                  <c:pt idx="6">
                    <c:v>9.6966785054528088</c:v>
                  </c:pt>
                  <c:pt idx="7">
                    <c:v>14.542244821082226</c:v>
                  </c:pt>
                  <c:pt idx="8">
                    <c:v>15.08025793267492</c:v>
                  </c:pt>
                  <c:pt idx="9">
                    <c:v>14.145935585803254</c:v>
                  </c:pt>
                  <c:pt idx="10">
                    <c:v>24.503349000896581</c:v>
                  </c:pt>
                  <c:pt idx="11">
                    <c:v>22.349051153115983</c:v>
                  </c:pt>
                </c:numCache>
              </c:numRef>
            </c:minus>
          </c:errBars>
          <c:cat>
            <c:strRef>
              <c:f>Chainlength!$A$2:$A$13</c:f>
              <c:strCache>
                <c:ptCount val="12"/>
                <c:pt idx="0">
                  <c:v>Gecko 2</c:v>
                </c:pt>
                <c:pt idx="1">
                  <c:v>Gecko 3</c:v>
                </c:pt>
                <c:pt idx="2">
                  <c:v>Gecko 4</c:v>
                </c:pt>
                <c:pt idx="3">
                  <c:v>Gecko 5</c:v>
                </c:pt>
                <c:pt idx="4">
                  <c:v>Gecko 6</c:v>
                </c:pt>
                <c:pt idx="5">
                  <c:v>Gecko 7</c:v>
                </c:pt>
                <c:pt idx="6">
                  <c:v>Log-RAID 2</c:v>
                </c:pt>
                <c:pt idx="7">
                  <c:v>Log-RAID 3</c:v>
                </c:pt>
                <c:pt idx="8">
                  <c:v>Log-RAID 4</c:v>
                </c:pt>
                <c:pt idx="9">
                  <c:v>Log-RAID 5</c:v>
                </c:pt>
                <c:pt idx="10">
                  <c:v>Log-RAID 6</c:v>
                </c:pt>
                <c:pt idx="11">
                  <c:v>Log-RAID 7</c:v>
                </c:pt>
              </c:strCache>
            </c:strRef>
          </c:cat>
          <c:val>
            <c:numRef>
              <c:f>Chainlength!$C$2:$C$13</c:f>
              <c:numCache>
                <c:formatCode>General</c:formatCode>
                <c:ptCount val="12"/>
                <c:pt idx="0">
                  <c:v>69.83</c:v>
                </c:pt>
                <c:pt idx="1">
                  <c:v>62.96</c:v>
                </c:pt>
                <c:pt idx="2">
                  <c:v>61.87</c:v>
                </c:pt>
                <c:pt idx="3">
                  <c:v>65.649999999999991</c:v>
                </c:pt>
                <c:pt idx="4">
                  <c:v>71.8</c:v>
                </c:pt>
                <c:pt idx="5">
                  <c:v>89.55</c:v>
                </c:pt>
                <c:pt idx="6">
                  <c:v>29.16</c:v>
                </c:pt>
                <c:pt idx="7">
                  <c:v>32.71</c:v>
                </c:pt>
                <c:pt idx="8">
                  <c:v>35.06</c:v>
                </c:pt>
                <c:pt idx="9">
                  <c:v>33.720000000000013</c:v>
                </c:pt>
                <c:pt idx="10">
                  <c:v>40.380000000000003</c:v>
                </c:pt>
                <c:pt idx="11">
                  <c:v>47.99</c:v>
                </c:pt>
              </c:numCache>
            </c:numRef>
          </c:val>
        </c:ser>
        <c:overlap val="100"/>
        <c:axId val="72165248"/>
        <c:axId val="72166784"/>
      </c:barChart>
      <c:catAx>
        <c:axId val="72165248"/>
        <c:scaling>
          <c:orientation val="minMax"/>
        </c:scaling>
        <c:axPos val="b"/>
        <c:tickLblPos val="nextTo"/>
        <c:crossAx val="72166784"/>
        <c:crosses val="autoZero"/>
        <c:auto val="1"/>
        <c:lblAlgn val="ctr"/>
        <c:lblOffset val="100"/>
      </c:catAx>
      <c:valAx>
        <c:axId val="7216678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72165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934682215356016"/>
          <c:y val="7.369021580635754E-2"/>
          <c:w val="0.23343084487856741"/>
          <c:h val="0.16743438320210044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573118985126894"/>
          <c:y val="5.9407722061058182E-2"/>
          <c:w val="0.78059273840769916"/>
          <c:h val="0.68372116314408116"/>
        </c:manualLayout>
      </c:layout>
      <c:barChart>
        <c:barDir val="col"/>
        <c:grouping val="stacked"/>
        <c:ser>
          <c:idx val="0"/>
          <c:order val="0"/>
          <c:tx>
            <c:strRef>
              <c:f>'Cache hit Rate'!$H$24</c:f>
              <c:strCache>
                <c:ptCount val="1"/>
                <c:pt idx="0">
                  <c:v>RAM</c:v>
                </c:pt>
              </c:strCache>
            </c:strRef>
          </c:tx>
          <c:val>
            <c:numRef>
              <c:f>'Cache hit Rate'!$H$25:$H$45</c:f>
              <c:numCache>
                <c:formatCode>General</c:formatCode>
                <c:ptCount val="21"/>
                <c:pt idx="0">
                  <c:v>47.673196000000011</c:v>
                </c:pt>
                <c:pt idx="1">
                  <c:v>52.60387930000001</c:v>
                </c:pt>
                <c:pt idx="2">
                  <c:v>47.964260800000005</c:v>
                </c:pt>
                <c:pt idx="3">
                  <c:v>48.1817311</c:v>
                </c:pt>
                <c:pt idx="4">
                  <c:v>20.242446499999978</c:v>
                </c:pt>
                <c:pt idx="5">
                  <c:v>53.240173000000013</c:v>
                </c:pt>
                <c:pt idx="6">
                  <c:v>52.519512300000038</c:v>
                </c:pt>
                <c:pt idx="7">
                  <c:v>51.860348600000002</c:v>
                </c:pt>
                <c:pt idx="8">
                  <c:v>53.359177700000004</c:v>
                </c:pt>
                <c:pt idx="9">
                  <c:v>69.904962600000076</c:v>
                </c:pt>
                <c:pt idx="10">
                  <c:v>27.430475300000001</c:v>
                </c:pt>
                <c:pt idx="11">
                  <c:v>56.165653000000013</c:v>
                </c:pt>
                <c:pt idx="12">
                  <c:v>65.482426599999982</c:v>
                </c:pt>
                <c:pt idx="13">
                  <c:v>23.526373800000002</c:v>
                </c:pt>
                <c:pt idx="14">
                  <c:v>51.011072800000001</c:v>
                </c:pt>
                <c:pt idx="15">
                  <c:v>22.382010399999977</c:v>
                </c:pt>
                <c:pt idx="16">
                  <c:v>52.111424199999959</c:v>
                </c:pt>
                <c:pt idx="17">
                  <c:v>47.253197499999999</c:v>
                </c:pt>
                <c:pt idx="18">
                  <c:v>69.263298500000005</c:v>
                </c:pt>
                <c:pt idx="19">
                  <c:v>25.221302599999984</c:v>
                </c:pt>
                <c:pt idx="20">
                  <c:v>52.630001199999988</c:v>
                </c:pt>
              </c:numCache>
            </c:numRef>
          </c:val>
        </c:ser>
        <c:ser>
          <c:idx val="1"/>
          <c:order val="1"/>
          <c:tx>
            <c:strRef>
              <c:f>'Cache hit Rate'!$I$24</c:f>
              <c:strCache>
                <c:ptCount val="1"/>
                <c:pt idx="0">
                  <c:v>SSD</c:v>
                </c:pt>
              </c:strCache>
            </c:strRef>
          </c:tx>
          <c:val>
            <c:numRef>
              <c:f>'Cache hit Rate'!$I$25:$I$45</c:f>
              <c:numCache>
                <c:formatCode>General</c:formatCode>
                <c:ptCount val="21"/>
                <c:pt idx="0">
                  <c:v>40.581389399999999</c:v>
                </c:pt>
                <c:pt idx="1">
                  <c:v>38.842497599999994</c:v>
                </c:pt>
                <c:pt idx="2">
                  <c:v>41.32071340000001</c:v>
                </c:pt>
                <c:pt idx="3">
                  <c:v>40.464940800000001</c:v>
                </c:pt>
                <c:pt idx="4">
                  <c:v>72.929713199999981</c:v>
                </c:pt>
                <c:pt idx="5">
                  <c:v>38.012132500000028</c:v>
                </c:pt>
                <c:pt idx="6">
                  <c:v>46.931599900000002</c:v>
                </c:pt>
                <c:pt idx="7">
                  <c:v>39.254873400000001</c:v>
                </c:pt>
                <c:pt idx="8">
                  <c:v>36.836304000000005</c:v>
                </c:pt>
                <c:pt idx="9">
                  <c:v>21.125328999999986</c:v>
                </c:pt>
                <c:pt idx="10">
                  <c:v>60.20234590000004</c:v>
                </c:pt>
                <c:pt idx="11">
                  <c:v>37.208904000000011</c:v>
                </c:pt>
                <c:pt idx="12">
                  <c:v>21.172390699999987</c:v>
                </c:pt>
                <c:pt idx="13">
                  <c:v>65.681725799999981</c:v>
                </c:pt>
                <c:pt idx="14">
                  <c:v>38.515575100000028</c:v>
                </c:pt>
                <c:pt idx="15">
                  <c:v>64.7033706</c:v>
                </c:pt>
                <c:pt idx="16">
                  <c:v>45.449498500000004</c:v>
                </c:pt>
                <c:pt idx="17">
                  <c:v>48.540675</c:v>
                </c:pt>
                <c:pt idx="18">
                  <c:v>26.195166100000005</c:v>
                </c:pt>
                <c:pt idx="19">
                  <c:v>74.744197200000059</c:v>
                </c:pt>
                <c:pt idx="20">
                  <c:v>44.183102400000003</c:v>
                </c:pt>
              </c:numCache>
            </c:numRef>
          </c:val>
        </c:ser>
        <c:overlap val="100"/>
        <c:axId val="72250496"/>
        <c:axId val="72252416"/>
      </c:barChart>
      <c:catAx>
        <c:axId val="722504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Application Mix</a:t>
                </a:r>
              </a:p>
            </c:rich>
          </c:tx>
        </c:title>
        <c:tickLblPos val="nextTo"/>
        <c:crossAx val="72252416"/>
        <c:crosses val="autoZero"/>
        <c:auto val="1"/>
        <c:lblAlgn val="ctr"/>
        <c:lblOffset val="100"/>
      </c:catAx>
      <c:valAx>
        <c:axId val="72252416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Hit Rate (%)</a:t>
                </a:r>
              </a:p>
            </c:rich>
          </c:tx>
          <c:spPr>
            <a:ln>
              <a:noFill/>
            </a:ln>
          </c:spPr>
        </c:title>
        <c:numFmt formatCode="General" sourceLinked="1"/>
        <c:tickLblPos val="nextTo"/>
        <c:crossAx val="72250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8544308606161051"/>
          <c:w val="0.1362526246719159"/>
          <c:h val="0.20104365243818206"/>
        </c:manualLayout>
      </c:layout>
    </c:legend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plotArea>
      <c:layout/>
      <c:lineChart>
        <c:grouping val="standard"/>
        <c:ser>
          <c:idx val="0"/>
          <c:order val="0"/>
          <c:spPr>
            <a:ln w="12700"/>
          </c:spPr>
          <c:marker>
            <c:spPr>
              <a:ln w="12700"/>
            </c:spPr>
          </c:marker>
          <c:errBars>
            <c:errDir val="y"/>
            <c:errBarType val="both"/>
            <c:errValType val="cust"/>
            <c:plus>
              <c:numRef>
                <c:f>'Cache hit over time'!$D$7:$D$11</c:f>
                <c:numCache>
                  <c:formatCode>General</c:formatCode>
                  <c:ptCount val="5"/>
                  <c:pt idx="0">
                    <c:v>7.4780000005603251E-5</c:v>
                  </c:pt>
                  <c:pt idx="1">
                    <c:v>1.6416958700000066</c:v>
                  </c:pt>
                  <c:pt idx="2">
                    <c:v>6.854923559999996</c:v>
                  </c:pt>
                  <c:pt idx="3">
                    <c:v>13.575686720000007</c:v>
                  </c:pt>
                  <c:pt idx="4">
                    <c:v>15.055665710000007</c:v>
                  </c:pt>
                </c:numCache>
              </c:numRef>
            </c:plus>
            <c:minus>
              <c:numRef>
                <c:f>'Cache hit over time'!$E$7:$E$11</c:f>
                <c:numCache>
                  <c:formatCode>General</c:formatCode>
                  <c:ptCount val="5"/>
                  <c:pt idx="0">
                    <c:v>9.6959999993373621E-5</c:v>
                  </c:pt>
                  <c:pt idx="1">
                    <c:v>9.2124018600000035</c:v>
                  </c:pt>
                  <c:pt idx="2">
                    <c:v>14.582714180000002</c:v>
                  </c:pt>
                  <c:pt idx="3">
                    <c:v>19.24389309</c:v>
                  </c:pt>
                  <c:pt idx="4">
                    <c:v>12.600980970000009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strRef>
              <c:f>'Cache hit over time'!$B$7:$B$11</c:f>
              <c:strCache>
                <c:ptCount val="5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</c:strCache>
            </c:strRef>
          </c:cat>
          <c:val>
            <c:numRef>
              <c:f>'Cache hit over time'!$C$7:$C$11</c:f>
              <c:numCache>
                <c:formatCode>General</c:formatCode>
                <c:ptCount val="5"/>
                <c:pt idx="0">
                  <c:v>99.999925219999994</c:v>
                </c:pt>
                <c:pt idx="1">
                  <c:v>98.358304129999894</c:v>
                </c:pt>
                <c:pt idx="2">
                  <c:v>93.145076439999926</c:v>
                </c:pt>
                <c:pt idx="3">
                  <c:v>86.424313280000078</c:v>
                </c:pt>
                <c:pt idx="4">
                  <c:v>84.799659390000059</c:v>
                </c:pt>
              </c:numCache>
            </c:numRef>
          </c:val>
        </c:ser>
        <c:marker val="1"/>
        <c:axId val="72268032"/>
        <c:axId val="72274304"/>
      </c:lineChart>
      <c:catAx>
        <c:axId val="72268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Amount of Data in Disk (GB)</a:t>
                </a:r>
              </a:p>
            </c:rich>
          </c:tx>
        </c:title>
        <c:tickLblPos val="nextTo"/>
        <c:crossAx val="72274304"/>
        <c:crosses val="autoZero"/>
        <c:auto val="1"/>
        <c:lblAlgn val="ctr"/>
        <c:lblOffset val="100"/>
      </c:catAx>
      <c:valAx>
        <c:axId val="72274304"/>
        <c:scaling>
          <c:orientation val="minMax"/>
          <c:max val="100"/>
          <c:min val="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Hit Rate (%)</a:t>
                </a:r>
              </a:p>
            </c:rich>
          </c:tx>
        </c:title>
        <c:numFmt formatCode="General" sourceLinked="1"/>
        <c:tickLblPos val="nextTo"/>
        <c:crossAx val="72268032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val>
            <c:numRef>
              <c:f>'Cache hit Rate'!$E$2:$E$22</c:f>
              <c:numCache>
                <c:formatCode>General</c:formatCode>
                <c:ptCount val="21"/>
                <c:pt idx="0">
                  <c:v>410.43448746783969</c:v>
                </c:pt>
                <c:pt idx="1">
                  <c:v>379.94886248564126</c:v>
                </c:pt>
                <c:pt idx="2">
                  <c:v>397.00495592321721</c:v>
                </c:pt>
                <c:pt idx="3">
                  <c:v>406.23447968134798</c:v>
                </c:pt>
                <c:pt idx="4">
                  <c:v>319.77840515030516</c:v>
                </c:pt>
                <c:pt idx="5">
                  <c:v>504.68785903585598</c:v>
                </c:pt>
                <c:pt idx="6">
                  <c:v>279.85992581986778</c:v>
                </c:pt>
                <c:pt idx="7">
                  <c:v>436.22492974749656</c:v>
                </c:pt>
                <c:pt idx="8">
                  <c:v>404.45461531430664</c:v>
                </c:pt>
                <c:pt idx="9">
                  <c:v>664.75475212009371</c:v>
                </c:pt>
                <c:pt idx="10">
                  <c:v>337.12978605359405</c:v>
                </c:pt>
                <c:pt idx="11">
                  <c:v>658.60339945214184</c:v>
                </c:pt>
                <c:pt idx="12">
                  <c:v>648.9742476559926</c:v>
                </c:pt>
                <c:pt idx="13">
                  <c:v>279.63986844317833</c:v>
                </c:pt>
                <c:pt idx="14">
                  <c:v>644.20943669699102</c:v>
                </c:pt>
                <c:pt idx="15">
                  <c:v>439.45170739282219</c:v>
                </c:pt>
                <c:pt idx="16">
                  <c:v>285.03784194135642</c:v>
                </c:pt>
                <c:pt idx="17">
                  <c:v>255.81126351549003</c:v>
                </c:pt>
                <c:pt idx="18">
                  <c:v>410.29675171806946</c:v>
                </c:pt>
                <c:pt idx="19">
                  <c:v>190.27093372893572</c:v>
                </c:pt>
                <c:pt idx="20">
                  <c:v>409.42906566624714</c:v>
                </c:pt>
              </c:numCache>
            </c:numRef>
          </c:val>
        </c:ser>
        <c:axId val="72790016"/>
        <c:axId val="72791936"/>
      </c:barChart>
      <c:catAx>
        <c:axId val="727900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Application Mix</a:t>
                </a:r>
              </a:p>
            </c:rich>
          </c:tx>
        </c:title>
        <c:tickLblPos val="nextTo"/>
        <c:crossAx val="72791936"/>
        <c:crosses val="autoZero"/>
        <c:auto val="1"/>
        <c:lblAlgn val="ctr"/>
        <c:lblOffset val="100"/>
      </c:catAx>
      <c:valAx>
        <c:axId val="7279193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SSD Lifetime (Days)</a:t>
                </a:r>
              </a:p>
            </c:rich>
          </c:tx>
        </c:title>
        <c:numFmt formatCode="General" sourceLinked="1"/>
        <c:tickLblPos val="nextTo"/>
        <c:crossAx val="7279001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bg1"/>
            </a:solidFill>
          </c:spPr>
          <c:val>
            <c:numRef>
              <c:f>'Cache hit Rate'!$E$2:$E$22</c:f>
              <c:numCache>
                <c:formatCode>General</c:formatCode>
                <c:ptCount val="21"/>
                <c:pt idx="0">
                  <c:v>410.43448746783969</c:v>
                </c:pt>
                <c:pt idx="1">
                  <c:v>379.94886248564126</c:v>
                </c:pt>
                <c:pt idx="2">
                  <c:v>397.00495592321721</c:v>
                </c:pt>
                <c:pt idx="3">
                  <c:v>406.23447968134798</c:v>
                </c:pt>
                <c:pt idx="4">
                  <c:v>319.77840515030516</c:v>
                </c:pt>
                <c:pt idx="5">
                  <c:v>504.68785903585598</c:v>
                </c:pt>
                <c:pt idx="6">
                  <c:v>279.85992581986778</c:v>
                </c:pt>
                <c:pt idx="7">
                  <c:v>436.22492974749656</c:v>
                </c:pt>
                <c:pt idx="8">
                  <c:v>404.45461531430664</c:v>
                </c:pt>
                <c:pt idx="9">
                  <c:v>664.75475212009371</c:v>
                </c:pt>
                <c:pt idx="10">
                  <c:v>337.12978605359405</c:v>
                </c:pt>
                <c:pt idx="11">
                  <c:v>658.60339945214184</c:v>
                </c:pt>
                <c:pt idx="12">
                  <c:v>648.9742476559926</c:v>
                </c:pt>
                <c:pt idx="13">
                  <c:v>279.63986844317833</c:v>
                </c:pt>
                <c:pt idx="14">
                  <c:v>644.20943669699102</c:v>
                </c:pt>
                <c:pt idx="15">
                  <c:v>439.45170739282219</c:v>
                </c:pt>
                <c:pt idx="16">
                  <c:v>285.03784194135642</c:v>
                </c:pt>
                <c:pt idx="17">
                  <c:v>255.81126351549003</c:v>
                </c:pt>
                <c:pt idx="18">
                  <c:v>410.29675171806946</c:v>
                </c:pt>
                <c:pt idx="19">
                  <c:v>190.27093372893572</c:v>
                </c:pt>
                <c:pt idx="20">
                  <c:v>409.42906566624714</c:v>
                </c:pt>
              </c:numCache>
            </c:numRef>
          </c:val>
        </c:ser>
        <c:axId val="72811648"/>
        <c:axId val="72813568"/>
      </c:barChart>
      <c:catAx>
        <c:axId val="72811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Application Mix</a:t>
                </a:r>
              </a:p>
            </c:rich>
          </c:tx>
        </c:title>
        <c:tickLblPos val="nextTo"/>
        <c:crossAx val="72813568"/>
        <c:crosses val="autoZero"/>
        <c:auto val="1"/>
        <c:lblAlgn val="ctr"/>
        <c:lblOffset val="100"/>
      </c:catAx>
      <c:valAx>
        <c:axId val="7281356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SSD Lifetime (Days)</a:t>
                </a:r>
              </a:p>
            </c:rich>
          </c:tx>
        </c:title>
        <c:numFmt formatCode="General" sourceLinked="1"/>
        <c:tickLblPos val="nextTo"/>
        <c:crossAx val="72811648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850728217796481"/>
          <c:y val="5.7884447136415954E-2"/>
          <c:w val="0.74554500540373925"/>
          <c:h val="0.73883942391816704"/>
        </c:manualLayout>
      </c:layout>
      <c:lineChart>
        <c:grouping val="standard"/>
        <c:ser>
          <c:idx val="0"/>
          <c:order val="0"/>
          <c:tx>
            <c:strRef>
              <c:f>Motivation!$C$12</c:f>
              <c:strCache>
                <c:ptCount val="1"/>
                <c:pt idx="0">
                  <c:v>Seq - VM+EXT4</c:v>
                </c:pt>
              </c:strCache>
            </c:strRef>
          </c:tx>
          <c:cat>
            <c:numRef>
              <c:f>Motivation!$B$13:$B$19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Motivation!$C$13:$C$19</c:f>
              <c:numCache>
                <c:formatCode>General</c:formatCode>
                <c:ptCount val="7"/>
                <c:pt idx="0">
                  <c:v>297.13</c:v>
                </c:pt>
                <c:pt idx="1">
                  <c:v>277.64999999999998</c:v>
                </c:pt>
                <c:pt idx="2">
                  <c:v>256.48999999999899</c:v>
                </c:pt>
                <c:pt idx="3">
                  <c:v>230.53</c:v>
                </c:pt>
                <c:pt idx="4">
                  <c:v>177.52</c:v>
                </c:pt>
                <c:pt idx="5">
                  <c:v>162</c:v>
                </c:pt>
                <c:pt idx="6">
                  <c:v>146.38000000000054</c:v>
                </c:pt>
              </c:numCache>
            </c:numRef>
          </c:val>
        </c:ser>
        <c:ser>
          <c:idx val="1"/>
          <c:order val="1"/>
          <c:tx>
            <c:strRef>
              <c:f>Motivation!$D$12</c:f>
              <c:strCache>
                <c:ptCount val="1"/>
                <c:pt idx="0">
                  <c:v>Rand - VM+EXT4</c:v>
                </c:pt>
              </c:strCache>
            </c:strRef>
          </c:tx>
          <c:cat>
            <c:numRef>
              <c:f>Motivation!$B$13:$B$19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Motivation!$D$13:$D$19</c:f>
              <c:numCache>
                <c:formatCode>General</c:formatCode>
                <c:ptCount val="7"/>
                <c:pt idx="0">
                  <c:v>8.1399999999999988</c:v>
                </c:pt>
                <c:pt idx="1">
                  <c:v>10.739999999999998</c:v>
                </c:pt>
                <c:pt idx="2">
                  <c:v>12.38</c:v>
                </c:pt>
                <c:pt idx="3">
                  <c:v>14</c:v>
                </c:pt>
                <c:pt idx="4">
                  <c:v>16.5</c:v>
                </c:pt>
                <c:pt idx="5">
                  <c:v>13.75</c:v>
                </c:pt>
                <c:pt idx="6">
                  <c:v>20.27</c:v>
                </c:pt>
              </c:numCache>
            </c:numRef>
          </c:val>
        </c:ser>
        <c:marker val="1"/>
        <c:axId val="70933888"/>
        <c:axId val="70956544"/>
      </c:lineChart>
      <c:catAx>
        <c:axId val="709338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# of Seq Writers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956544"/>
        <c:crosses val="autoZero"/>
        <c:auto val="1"/>
        <c:lblAlgn val="ctr"/>
        <c:lblOffset val="100"/>
      </c:catAx>
      <c:valAx>
        <c:axId val="709565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crossAx val="70933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1546883926575712"/>
          <c:y val="7.8319845435987162E-2"/>
          <c:w val="0.58453116154598017"/>
          <c:h val="0.20374318594791138"/>
        </c:manualLayout>
      </c:layout>
      <c:overlay val="1"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'LFS GC'!$D$1</c:f>
              <c:strCache>
                <c:ptCount val="1"/>
                <c:pt idx="0">
                  <c:v>GC</c:v>
                </c:pt>
              </c:strCache>
            </c:strRef>
          </c:tx>
          <c:marker>
            <c:symbol val="none"/>
          </c:marker>
          <c:val>
            <c:numRef>
              <c:f>'LFS GC'!$D$2:$D$124</c:f>
              <c:numCache>
                <c:formatCode>General</c:formatCode>
                <c:ptCount val="1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9.25</c:v>
                </c:pt>
                <c:pt idx="34">
                  <c:v>25.58</c:v>
                </c:pt>
                <c:pt idx="35">
                  <c:v>26.479999999999986</c:v>
                </c:pt>
                <c:pt idx="36">
                  <c:v>26.330000000000005</c:v>
                </c:pt>
                <c:pt idx="37">
                  <c:v>27.6</c:v>
                </c:pt>
                <c:pt idx="38">
                  <c:v>26.610000000000014</c:v>
                </c:pt>
                <c:pt idx="39">
                  <c:v>26.99</c:v>
                </c:pt>
                <c:pt idx="40">
                  <c:v>28.439999999999987</c:v>
                </c:pt>
                <c:pt idx="41">
                  <c:v>26.32</c:v>
                </c:pt>
                <c:pt idx="42">
                  <c:v>28</c:v>
                </c:pt>
                <c:pt idx="43">
                  <c:v>27.27</c:v>
                </c:pt>
                <c:pt idx="44">
                  <c:v>27.7</c:v>
                </c:pt>
                <c:pt idx="45">
                  <c:v>26.810000000000013</c:v>
                </c:pt>
                <c:pt idx="46">
                  <c:v>27.610000000000014</c:v>
                </c:pt>
                <c:pt idx="47">
                  <c:v>24.19</c:v>
                </c:pt>
                <c:pt idx="48">
                  <c:v>27.08</c:v>
                </c:pt>
                <c:pt idx="49">
                  <c:v>28.919999999999987</c:v>
                </c:pt>
                <c:pt idx="50">
                  <c:v>28.650000000000013</c:v>
                </c:pt>
                <c:pt idx="51">
                  <c:v>26.52</c:v>
                </c:pt>
                <c:pt idx="52">
                  <c:v>27.7</c:v>
                </c:pt>
                <c:pt idx="53">
                  <c:v>26.16</c:v>
                </c:pt>
                <c:pt idx="54">
                  <c:v>28.97</c:v>
                </c:pt>
                <c:pt idx="55">
                  <c:v>27.18</c:v>
                </c:pt>
                <c:pt idx="56">
                  <c:v>27.87</c:v>
                </c:pt>
                <c:pt idx="57">
                  <c:v>27.8</c:v>
                </c:pt>
                <c:pt idx="58">
                  <c:v>26.67</c:v>
                </c:pt>
                <c:pt idx="59">
                  <c:v>26.07</c:v>
                </c:pt>
                <c:pt idx="60">
                  <c:v>28.7</c:v>
                </c:pt>
                <c:pt idx="61">
                  <c:v>27.38</c:v>
                </c:pt>
                <c:pt idx="62">
                  <c:v>25.68</c:v>
                </c:pt>
                <c:pt idx="63">
                  <c:v>27.27</c:v>
                </c:pt>
                <c:pt idx="64">
                  <c:v>27.8</c:v>
                </c:pt>
                <c:pt idx="65">
                  <c:v>27.45</c:v>
                </c:pt>
                <c:pt idx="66">
                  <c:v>6.64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</c:numCache>
            </c:numRef>
          </c:val>
        </c:ser>
        <c:ser>
          <c:idx val="1"/>
          <c:order val="1"/>
          <c:tx>
            <c:strRef>
              <c:f>'LFS GC'!$E$1</c:f>
              <c:strCache>
                <c:ptCount val="1"/>
                <c:pt idx="0">
                  <c:v>Aggregate</c:v>
                </c:pt>
              </c:strCache>
            </c:strRef>
          </c:tx>
          <c:marker>
            <c:symbol val="none"/>
          </c:marker>
          <c:val>
            <c:numRef>
              <c:f>'LFS GC'!$E$2:$E$124</c:f>
              <c:numCache>
                <c:formatCode>General</c:formatCode>
                <c:ptCount val="123"/>
                <c:pt idx="0">
                  <c:v>7.0000000000000021E-2</c:v>
                </c:pt>
                <c:pt idx="1">
                  <c:v>207.44</c:v>
                </c:pt>
                <c:pt idx="2">
                  <c:v>207.5</c:v>
                </c:pt>
                <c:pt idx="3">
                  <c:v>200</c:v>
                </c:pt>
                <c:pt idx="4">
                  <c:v>206.5</c:v>
                </c:pt>
                <c:pt idx="5">
                  <c:v>215</c:v>
                </c:pt>
                <c:pt idx="6">
                  <c:v>192</c:v>
                </c:pt>
                <c:pt idx="7">
                  <c:v>165.5</c:v>
                </c:pt>
                <c:pt idx="8">
                  <c:v>228</c:v>
                </c:pt>
                <c:pt idx="9">
                  <c:v>200.75</c:v>
                </c:pt>
                <c:pt idx="10">
                  <c:v>210.5</c:v>
                </c:pt>
                <c:pt idx="11">
                  <c:v>217.5</c:v>
                </c:pt>
                <c:pt idx="12">
                  <c:v>198.75</c:v>
                </c:pt>
                <c:pt idx="13">
                  <c:v>209</c:v>
                </c:pt>
                <c:pt idx="14">
                  <c:v>195.75</c:v>
                </c:pt>
                <c:pt idx="15">
                  <c:v>205.75</c:v>
                </c:pt>
                <c:pt idx="16">
                  <c:v>215.5</c:v>
                </c:pt>
                <c:pt idx="17">
                  <c:v>207.75</c:v>
                </c:pt>
                <c:pt idx="18">
                  <c:v>194.25</c:v>
                </c:pt>
                <c:pt idx="19">
                  <c:v>192.25</c:v>
                </c:pt>
                <c:pt idx="20">
                  <c:v>194.25</c:v>
                </c:pt>
                <c:pt idx="21">
                  <c:v>215</c:v>
                </c:pt>
                <c:pt idx="22">
                  <c:v>201</c:v>
                </c:pt>
                <c:pt idx="23">
                  <c:v>215.5</c:v>
                </c:pt>
                <c:pt idx="24">
                  <c:v>209.75</c:v>
                </c:pt>
                <c:pt idx="25">
                  <c:v>198.25</c:v>
                </c:pt>
                <c:pt idx="26">
                  <c:v>208</c:v>
                </c:pt>
                <c:pt idx="27">
                  <c:v>208</c:v>
                </c:pt>
                <c:pt idx="28">
                  <c:v>199</c:v>
                </c:pt>
                <c:pt idx="29">
                  <c:v>203.75</c:v>
                </c:pt>
                <c:pt idx="30">
                  <c:v>215</c:v>
                </c:pt>
                <c:pt idx="31">
                  <c:v>191.5</c:v>
                </c:pt>
                <c:pt idx="32">
                  <c:v>198.75</c:v>
                </c:pt>
                <c:pt idx="33">
                  <c:v>145.80000000000001</c:v>
                </c:pt>
                <c:pt idx="34">
                  <c:v>38.04</c:v>
                </c:pt>
                <c:pt idx="35">
                  <c:v>38.47</c:v>
                </c:pt>
                <c:pt idx="36">
                  <c:v>38.880000000000003</c:v>
                </c:pt>
                <c:pt idx="37">
                  <c:v>41.01</c:v>
                </c:pt>
                <c:pt idx="38">
                  <c:v>39.520000000000003</c:v>
                </c:pt>
                <c:pt idx="39">
                  <c:v>40.04</c:v>
                </c:pt>
                <c:pt idx="40">
                  <c:v>41.41</c:v>
                </c:pt>
                <c:pt idx="41">
                  <c:v>42.35</c:v>
                </c:pt>
                <c:pt idx="42">
                  <c:v>42.54</c:v>
                </c:pt>
                <c:pt idx="43">
                  <c:v>39.720000000000013</c:v>
                </c:pt>
                <c:pt idx="44">
                  <c:v>40.89</c:v>
                </c:pt>
                <c:pt idx="45">
                  <c:v>43.48</c:v>
                </c:pt>
                <c:pt idx="46">
                  <c:v>42.46</c:v>
                </c:pt>
                <c:pt idx="47">
                  <c:v>40.96</c:v>
                </c:pt>
                <c:pt idx="48">
                  <c:v>38.96</c:v>
                </c:pt>
                <c:pt idx="49">
                  <c:v>38.68</c:v>
                </c:pt>
                <c:pt idx="50">
                  <c:v>40.9</c:v>
                </c:pt>
                <c:pt idx="51">
                  <c:v>42.95</c:v>
                </c:pt>
                <c:pt idx="52">
                  <c:v>40.770000000000003</c:v>
                </c:pt>
                <c:pt idx="53">
                  <c:v>37.89</c:v>
                </c:pt>
                <c:pt idx="54">
                  <c:v>42.730000000000011</c:v>
                </c:pt>
                <c:pt idx="55">
                  <c:v>40.660000000000011</c:v>
                </c:pt>
                <c:pt idx="56">
                  <c:v>41.46</c:v>
                </c:pt>
                <c:pt idx="57">
                  <c:v>41.98</c:v>
                </c:pt>
                <c:pt idx="58">
                  <c:v>43.11</c:v>
                </c:pt>
                <c:pt idx="59">
                  <c:v>37.480000000000004</c:v>
                </c:pt>
                <c:pt idx="60">
                  <c:v>39.83</c:v>
                </c:pt>
                <c:pt idx="61">
                  <c:v>39.770000000000003</c:v>
                </c:pt>
                <c:pt idx="62">
                  <c:v>40.270000000000003</c:v>
                </c:pt>
                <c:pt idx="63">
                  <c:v>40.120000000000012</c:v>
                </c:pt>
                <c:pt idx="64">
                  <c:v>42.1</c:v>
                </c:pt>
                <c:pt idx="65">
                  <c:v>40.950000000000003</c:v>
                </c:pt>
                <c:pt idx="66">
                  <c:v>175</c:v>
                </c:pt>
                <c:pt idx="67">
                  <c:v>207.5</c:v>
                </c:pt>
                <c:pt idx="68">
                  <c:v>197.75</c:v>
                </c:pt>
                <c:pt idx="69">
                  <c:v>210.5</c:v>
                </c:pt>
                <c:pt idx="70">
                  <c:v>202.25</c:v>
                </c:pt>
                <c:pt idx="71">
                  <c:v>206.19</c:v>
                </c:pt>
                <c:pt idx="72">
                  <c:v>176.5</c:v>
                </c:pt>
                <c:pt idx="73">
                  <c:v>202.25</c:v>
                </c:pt>
                <c:pt idx="74">
                  <c:v>213</c:v>
                </c:pt>
                <c:pt idx="75">
                  <c:v>203</c:v>
                </c:pt>
                <c:pt idx="76">
                  <c:v>215.5</c:v>
                </c:pt>
                <c:pt idx="77">
                  <c:v>201</c:v>
                </c:pt>
                <c:pt idx="78">
                  <c:v>204</c:v>
                </c:pt>
                <c:pt idx="79">
                  <c:v>209.5</c:v>
                </c:pt>
                <c:pt idx="80">
                  <c:v>204</c:v>
                </c:pt>
                <c:pt idx="81">
                  <c:v>204.75</c:v>
                </c:pt>
                <c:pt idx="82">
                  <c:v>210</c:v>
                </c:pt>
                <c:pt idx="83">
                  <c:v>189.5</c:v>
                </c:pt>
                <c:pt idx="84">
                  <c:v>209.75</c:v>
                </c:pt>
                <c:pt idx="85">
                  <c:v>177.25</c:v>
                </c:pt>
                <c:pt idx="86">
                  <c:v>191.75</c:v>
                </c:pt>
                <c:pt idx="87">
                  <c:v>222.75</c:v>
                </c:pt>
                <c:pt idx="88">
                  <c:v>213.75</c:v>
                </c:pt>
                <c:pt idx="89">
                  <c:v>195</c:v>
                </c:pt>
                <c:pt idx="90">
                  <c:v>219.5</c:v>
                </c:pt>
                <c:pt idx="91">
                  <c:v>202.25</c:v>
                </c:pt>
                <c:pt idx="92">
                  <c:v>209.5</c:v>
                </c:pt>
                <c:pt idx="93">
                  <c:v>203</c:v>
                </c:pt>
                <c:pt idx="94">
                  <c:v>202.75</c:v>
                </c:pt>
                <c:pt idx="95">
                  <c:v>210.5</c:v>
                </c:pt>
                <c:pt idx="96">
                  <c:v>202</c:v>
                </c:pt>
                <c:pt idx="97">
                  <c:v>209.25</c:v>
                </c:pt>
                <c:pt idx="98">
                  <c:v>184</c:v>
                </c:pt>
                <c:pt idx="99">
                  <c:v>191.75</c:v>
                </c:pt>
                <c:pt idx="100">
                  <c:v>214.5</c:v>
                </c:pt>
                <c:pt idx="101">
                  <c:v>209.5</c:v>
                </c:pt>
                <c:pt idx="102">
                  <c:v>192.5</c:v>
                </c:pt>
                <c:pt idx="103">
                  <c:v>220.5</c:v>
                </c:pt>
                <c:pt idx="104">
                  <c:v>191.25</c:v>
                </c:pt>
                <c:pt idx="105">
                  <c:v>219.25</c:v>
                </c:pt>
                <c:pt idx="106">
                  <c:v>209.5</c:v>
                </c:pt>
                <c:pt idx="107">
                  <c:v>207.5</c:v>
                </c:pt>
                <c:pt idx="108">
                  <c:v>206.5</c:v>
                </c:pt>
                <c:pt idx="109">
                  <c:v>198.5</c:v>
                </c:pt>
                <c:pt idx="110">
                  <c:v>209</c:v>
                </c:pt>
                <c:pt idx="111">
                  <c:v>188</c:v>
                </c:pt>
                <c:pt idx="112">
                  <c:v>186</c:v>
                </c:pt>
                <c:pt idx="113">
                  <c:v>210.5</c:v>
                </c:pt>
                <c:pt idx="114">
                  <c:v>213.5</c:v>
                </c:pt>
                <c:pt idx="115">
                  <c:v>207</c:v>
                </c:pt>
                <c:pt idx="116">
                  <c:v>193.75</c:v>
                </c:pt>
                <c:pt idx="117">
                  <c:v>214.25</c:v>
                </c:pt>
                <c:pt idx="118">
                  <c:v>198</c:v>
                </c:pt>
                <c:pt idx="119">
                  <c:v>212.5</c:v>
                </c:pt>
                <c:pt idx="120">
                  <c:v>203</c:v>
                </c:pt>
                <c:pt idx="121">
                  <c:v>216.5</c:v>
                </c:pt>
              </c:numCache>
            </c:numRef>
          </c:val>
        </c:ser>
        <c:ser>
          <c:idx val="2"/>
          <c:order val="2"/>
          <c:tx>
            <c:strRef>
              <c:f>'LFS GC'!$F$1</c:f>
              <c:strCache>
                <c:ptCount val="1"/>
                <c:pt idx="0">
                  <c:v>App</c:v>
                </c:pt>
              </c:strCache>
            </c:strRef>
          </c:tx>
          <c:marker>
            <c:symbol val="none"/>
          </c:marker>
          <c:val>
            <c:numRef>
              <c:f>'LFS GC'!$F$2:$F$124</c:f>
              <c:numCache>
                <c:formatCode>General</c:formatCode>
                <c:ptCount val="123"/>
                <c:pt idx="0">
                  <c:v>7.0000000000000021E-2</c:v>
                </c:pt>
                <c:pt idx="1">
                  <c:v>207.44</c:v>
                </c:pt>
                <c:pt idx="2">
                  <c:v>207.5</c:v>
                </c:pt>
                <c:pt idx="3">
                  <c:v>200</c:v>
                </c:pt>
                <c:pt idx="4">
                  <c:v>206.5</c:v>
                </c:pt>
                <c:pt idx="5">
                  <c:v>215</c:v>
                </c:pt>
                <c:pt idx="6">
                  <c:v>192</c:v>
                </c:pt>
                <c:pt idx="7">
                  <c:v>165.5</c:v>
                </c:pt>
                <c:pt idx="8">
                  <c:v>228</c:v>
                </c:pt>
                <c:pt idx="9">
                  <c:v>200.75</c:v>
                </c:pt>
                <c:pt idx="10">
                  <c:v>210.5</c:v>
                </c:pt>
                <c:pt idx="11">
                  <c:v>217.5</c:v>
                </c:pt>
                <c:pt idx="12">
                  <c:v>198.75</c:v>
                </c:pt>
                <c:pt idx="13">
                  <c:v>209</c:v>
                </c:pt>
                <c:pt idx="14">
                  <c:v>195.75</c:v>
                </c:pt>
                <c:pt idx="15">
                  <c:v>205.75</c:v>
                </c:pt>
                <c:pt idx="16">
                  <c:v>215.5</c:v>
                </c:pt>
                <c:pt idx="17">
                  <c:v>207.75</c:v>
                </c:pt>
                <c:pt idx="18">
                  <c:v>194.25</c:v>
                </c:pt>
                <c:pt idx="19">
                  <c:v>192.25</c:v>
                </c:pt>
                <c:pt idx="20">
                  <c:v>194.25</c:v>
                </c:pt>
                <c:pt idx="21">
                  <c:v>215</c:v>
                </c:pt>
                <c:pt idx="22">
                  <c:v>201</c:v>
                </c:pt>
                <c:pt idx="23">
                  <c:v>215.5</c:v>
                </c:pt>
                <c:pt idx="24">
                  <c:v>209.75</c:v>
                </c:pt>
                <c:pt idx="25">
                  <c:v>198.25</c:v>
                </c:pt>
                <c:pt idx="26">
                  <c:v>208</c:v>
                </c:pt>
                <c:pt idx="27">
                  <c:v>208</c:v>
                </c:pt>
                <c:pt idx="28">
                  <c:v>199</c:v>
                </c:pt>
                <c:pt idx="29">
                  <c:v>203.75</c:v>
                </c:pt>
                <c:pt idx="30">
                  <c:v>215</c:v>
                </c:pt>
                <c:pt idx="31">
                  <c:v>191.5</c:v>
                </c:pt>
                <c:pt idx="32">
                  <c:v>198.75</c:v>
                </c:pt>
                <c:pt idx="33">
                  <c:v>136.55000000000001</c:v>
                </c:pt>
                <c:pt idx="34">
                  <c:v>12.46</c:v>
                </c:pt>
                <c:pt idx="35">
                  <c:v>11.99</c:v>
                </c:pt>
                <c:pt idx="36">
                  <c:v>12.55</c:v>
                </c:pt>
                <c:pt idx="37">
                  <c:v>13.41</c:v>
                </c:pt>
                <c:pt idx="38">
                  <c:v>12.91</c:v>
                </c:pt>
                <c:pt idx="39">
                  <c:v>13.05</c:v>
                </c:pt>
                <c:pt idx="40">
                  <c:v>12.97</c:v>
                </c:pt>
                <c:pt idx="41">
                  <c:v>16.03</c:v>
                </c:pt>
                <c:pt idx="42">
                  <c:v>14.54</c:v>
                </c:pt>
                <c:pt idx="43">
                  <c:v>12.450000000000006</c:v>
                </c:pt>
                <c:pt idx="44">
                  <c:v>13.19</c:v>
                </c:pt>
                <c:pt idx="45">
                  <c:v>16.670000000000005</c:v>
                </c:pt>
                <c:pt idx="46">
                  <c:v>14.850000000000007</c:v>
                </c:pt>
                <c:pt idx="47">
                  <c:v>16.77</c:v>
                </c:pt>
                <c:pt idx="48">
                  <c:v>11.88</c:v>
                </c:pt>
                <c:pt idx="49">
                  <c:v>9.76</c:v>
                </c:pt>
                <c:pt idx="50">
                  <c:v>12.25</c:v>
                </c:pt>
                <c:pt idx="51">
                  <c:v>16.43</c:v>
                </c:pt>
                <c:pt idx="52">
                  <c:v>13.07</c:v>
                </c:pt>
                <c:pt idx="53">
                  <c:v>11.73</c:v>
                </c:pt>
                <c:pt idx="54">
                  <c:v>13.76</c:v>
                </c:pt>
                <c:pt idx="55">
                  <c:v>13.48</c:v>
                </c:pt>
                <c:pt idx="56">
                  <c:v>13.59</c:v>
                </c:pt>
                <c:pt idx="57">
                  <c:v>14.18</c:v>
                </c:pt>
                <c:pt idx="58">
                  <c:v>16.439999999999987</c:v>
                </c:pt>
                <c:pt idx="59">
                  <c:v>11.41</c:v>
                </c:pt>
                <c:pt idx="60">
                  <c:v>11.13</c:v>
                </c:pt>
                <c:pt idx="61">
                  <c:v>12.39</c:v>
                </c:pt>
                <c:pt idx="62">
                  <c:v>14.59</c:v>
                </c:pt>
                <c:pt idx="63">
                  <c:v>12.850000000000007</c:v>
                </c:pt>
                <c:pt idx="64">
                  <c:v>14.3</c:v>
                </c:pt>
                <c:pt idx="65">
                  <c:v>13.5</c:v>
                </c:pt>
                <c:pt idx="66">
                  <c:v>168.36</c:v>
                </c:pt>
                <c:pt idx="67">
                  <c:v>207.5</c:v>
                </c:pt>
                <c:pt idx="68">
                  <c:v>197.75</c:v>
                </c:pt>
                <c:pt idx="69">
                  <c:v>210.5</c:v>
                </c:pt>
                <c:pt idx="70">
                  <c:v>202.25</c:v>
                </c:pt>
                <c:pt idx="71">
                  <c:v>206.19</c:v>
                </c:pt>
                <c:pt idx="72">
                  <c:v>176.5</c:v>
                </c:pt>
                <c:pt idx="73">
                  <c:v>202.25</c:v>
                </c:pt>
                <c:pt idx="74">
                  <c:v>213</c:v>
                </c:pt>
                <c:pt idx="75">
                  <c:v>203</c:v>
                </c:pt>
                <c:pt idx="76">
                  <c:v>215.5</c:v>
                </c:pt>
                <c:pt idx="77">
                  <c:v>201</c:v>
                </c:pt>
                <c:pt idx="78">
                  <c:v>204</c:v>
                </c:pt>
                <c:pt idx="79">
                  <c:v>209.5</c:v>
                </c:pt>
                <c:pt idx="80">
                  <c:v>204</c:v>
                </c:pt>
                <c:pt idx="81">
                  <c:v>204.75</c:v>
                </c:pt>
                <c:pt idx="82">
                  <c:v>210</c:v>
                </c:pt>
                <c:pt idx="83">
                  <c:v>189.5</c:v>
                </c:pt>
                <c:pt idx="84">
                  <c:v>209.75</c:v>
                </c:pt>
                <c:pt idx="85">
                  <c:v>177.25</c:v>
                </c:pt>
                <c:pt idx="86">
                  <c:v>191.75</c:v>
                </c:pt>
                <c:pt idx="87">
                  <c:v>222.75</c:v>
                </c:pt>
                <c:pt idx="88">
                  <c:v>213.75</c:v>
                </c:pt>
                <c:pt idx="89">
                  <c:v>195</c:v>
                </c:pt>
                <c:pt idx="90">
                  <c:v>219.5</c:v>
                </c:pt>
                <c:pt idx="91">
                  <c:v>202.25</c:v>
                </c:pt>
                <c:pt idx="92">
                  <c:v>209.5</c:v>
                </c:pt>
                <c:pt idx="93">
                  <c:v>203</c:v>
                </c:pt>
                <c:pt idx="94">
                  <c:v>202.75</c:v>
                </c:pt>
                <c:pt idx="95">
                  <c:v>210.5</c:v>
                </c:pt>
                <c:pt idx="96">
                  <c:v>202</c:v>
                </c:pt>
                <c:pt idx="97">
                  <c:v>209.25</c:v>
                </c:pt>
                <c:pt idx="98">
                  <c:v>184</c:v>
                </c:pt>
                <c:pt idx="99">
                  <c:v>191.75</c:v>
                </c:pt>
                <c:pt idx="100">
                  <c:v>214.5</c:v>
                </c:pt>
                <c:pt idx="101">
                  <c:v>209.5</c:v>
                </c:pt>
                <c:pt idx="102">
                  <c:v>192.5</c:v>
                </c:pt>
                <c:pt idx="103">
                  <c:v>220.5</c:v>
                </c:pt>
                <c:pt idx="104">
                  <c:v>191.25</c:v>
                </c:pt>
                <c:pt idx="105">
                  <c:v>219.25</c:v>
                </c:pt>
                <c:pt idx="106">
                  <c:v>209.5</c:v>
                </c:pt>
                <c:pt idx="107">
                  <c:v>207.5</c:v>
                </c:pt>
                <c:pt idx="108">
                  <c:v>206.5</c:v>
                </c:pt>
                <c:pt idx="109">
                  <c:v>198.5</c:v>
                </c:pt>
                <c:pt idx="110">
                  <c:v>209</c:v>
                </c:pt>
                <c:pt idx="111">
                  <c:v>188</c:v>
                </c:pt>
                <c:pt idx="112">
                  <c:v>186</c:v>
                </c:pt>
                <c:pt idx="113">
                  <c:v>210.5</c:v>
                </c:pt>
                <c:pt idx="114">
                  <c:v>213.5</c:v>
                </c:pt>
                <c:pt idx="115">
                  <c:v>207</c:v>
                </c:pt>
                <c:pt idx="116">
                  <c:v>193.75</c:v>
                </c:pt>
                <c:pt idx="117">
                  <c:v>214.25</c:v>
                </c:pt>
                <c:pt idx="118">
                  <c:v>198</c:v>
                </c:pt>
                <c:pt idx="119">
                  <c:v>212.5</c:v>
                </c:pt>
                <c:pt idx="120">
                  <c:v>203</c:v>
                </c:pt>
                <c:pt idx="121">
                  <c:v>216.5</c:v>
                </c:pt>
              </c:numCache>
            </c:numRef>
          </c:val>
        </c:ser>
        <c:marker val="1"/>
        <c:axId val="52516736"/>
        <c:axId val="71159808"/>
      </c:lineChart>
      <c:catAx>
        <c:axId val="525167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  <c:layout/>
        </c:title>
        <c:tickLblPos val="nextTo"/>
        <c:crossAx val="71159808"/>
        <c:crosses val="autoZero"/>
        <c:auto val="1"/>
        <c:lblAlgn val="ctr"/>
        <c:lblOffset val="100"/>
      </c:catAx>
      <c:valAx>
        <c:axId val="711598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crossAx val="52516736"/>
        <c:crosses val="autoZero"/>
        <c:crossBetween val="between"/>
      </c:valAx>
    </c:plotArea>
    <c:legend>
      <c:legendPos val="r"/>
      <c:layout/>
      <c:overlay val="1"/>
    </c:legend>
    <c:plotVisOnly val="1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'LFS GC'!$D$1</c:f>
              <c:strCache>
                <c:ptCount val="1"/>
                <c:pt idx="0">
                  <c:v>GC</c:v>
                </c:pt>
              </c:strCache>
            </c:strRef>
          </c:tx>
          <c:marker>
            <c:symbol val="none"/>
          </c:marker>
          <c:val>
            <c:numRef>
              <c:f>'LFS GC'!$D$2:$D$124</c:f>
              <c:numCache>
                <c:formatCode>General</c:formatCode>
                <c:ptCount val="1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9.25</c:v>
                </c:pt>
                <c:pt idx="34">
                  <c:v>25.58</c:v>
                </c:pt>
                <c:pt idx="35">
                  <c:v>26.479999999999986</c:v>
                </c:pt>
                <c:pt idx="36">
                  <c:v>26.330000000000005</c:v>
                </c:pt>
                <c:pt idx="37">
                  <c:v>27.6</c:v>
                </c:pt>
                <c:pt idx="38">
                  <c:v>26.610000000000014</c:v>
                </c:pt>
                <c:pt idx="39">
                  <c:v>26.99</c:v>
                </c:pt>
                <c:pt idx="40">
                  <c:v>28.439999999999987</c:v>
                </c:pt>
                <c:pt idx="41">
                  <c:v>26.32</c:v>
                </c:pt>
                <c:pt idx="42">
                  <c:v>28</c:v>
                </c:pt>
                <c:pt idx="43">
                  <c:v>27.27</c:v>
                </c:pt>
                <c:pt idx="44">
                  <c:v>27.7</c:v>
                </c:pt>
                <c:pt idx="45">
                  <c:v>26.810000000000013</c:v>
                </c:pt>
                <c:pt idx="46">
                  <c:v>27.610000000000014</c:v>
                </c:pt>
                <c:pt idx="47">
                  <c:v>24.19</c:v>
                </c:pt>
                <c:pt idx="48">
                  <c:v>27.08</c:v>
                </c:pt>
                <c:pt idx="49">
                  <c:v>28.919999999999987</c:v>
                </c:pt>
                <c:pt idx="50">
                  <c:v>28.650000000000013</c:v>
                </c:pt>
                <c:pt idx="51">
                  <c:v>26.52</c:v>
                </c:pt>
                <c:pt idx="52">
                  <c:v>27.7</c:v>
                </c:pt>
                <c:pt idx="53">
                  <c:v>26.16</c:v>
                </c:pt>
                <c:pt idx="54">
                  <c:v>28.97</c:v>
                </c:pt>
                <c:pt idx="55">
                  <c:v>27.18</c:v>
                </c:pt>
                <c:pt idx="56">
                  <c:v>27.87</c:v>
                </c:pt>
                <c:pt idx="57">
                  <c:v>27.8</c:v>
                </c:pt>
                <c:pt idx="58">
                  <c:v>26.67</c:v>
                </c:pt>
                <c:pt idx="59">
                  <c:v>26.07</c:v>
                </c:pt>
                <c:pt idx="60">
                  <c:v>28.7</c:v>
                </c:pt>
                <c:pt idx="61">
                  <c:v>27.38</c:v>
                </c:pt>
                <c:pt idx="62">
                  <c:v>25.68</c:v>
                </c:pt>
                <c:pt idx="63">
                  <c:v>27.27</c:v>
                </c:pt>
                <c:pt idx="64">
                  <c:v>27.8</c:v>
                </c:pt>
                <c:pt idx="65">
                  <c:v>27.45</c:v>
                </c:pt>
                <c:pt idx="66">
                  <c:v>6.64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</c:numCache>
            </c:numRef>
          </c:val>
        </c:ser>
        <c:ser>
          <c:idx val="1"/>
          <c:order val="1"/>
          <c:tx>
            <c:strRef>
              <c:f>'LFS GC'!$E$1</c:f>
              <c:strCache>
                <c:ptCount val="1"/>
                <c:pt idx="0">
                  <c:v>Aggregate</c:v>
                </c:pt>
              </c:strCache>
            </c:strRef>
          </c:tx>
          <c:marker>
            <c:symbol val="none"/>
          </c:marker>
          <c:val>
            <c:numRef>
              <c:f>'LFS GC'!$E$2:$E$124</c:f>
              <c:numCache>
                <c:formatCode>General</c:formatCode>
                <c:ptCount val="123"/>
                <c:pt idx="0">
                  <c:v>7.0000000000000021E-2</c:v>
                </c:pt>
                <c:pt idx="1">
                  <c:v>207.44</c:v>
                </c:pt>
                <c:pt idx="2">
                  <c:v>207.5</c:v>
                </c:pt>
                <c:pt idx="3">
                  <c:v>200</c:v>
                </c:pt>
                <c:pt idx="4">
                  <c:v>206.5</c:v>
                </c:pt>
                <c:pt idx="5">
                  <c:v>215</c:v>
                </c:pt>
                <c:pt idx="6">
                  <c:v>192</c:v>
                </c:pt>
                <c:pt idx="7">
                  <c:v>165.5</c:v>
                </c:pt>
                <c:pt idx="8">
                  <c:v>228</c:v>
                </c:pt>
                <c:pt idx="9">
                  <c:v>200.75</c:v>
                </c:pt>
                <c:pt idx="10">
                  <c:v>210.5</c:v>
                </c:pt>
                <c:pt idx="11">
                  <c:v>217.5</c:v>
                </c:pt>
                <c:pt idx="12">
                  <c:v>198.75</c:v>
                </c:pt>
                <c:pt idx="13">
                  <c:v>209</c:v>
                </c:pt>
                <c:pt idx="14">
                  <c:v>195.75</c:v>
                </c:pt>
                <c:pt idx="15">
                  <c:v>205.75</c:v>
                </c:pt>
                <c:pt idx="16">
                  <c:v>215.5</c:v>
                </c:pt>
                <c:pt idx="17">
                  <c:v>207.75</c:v>
                </c:pt>
                <c:pt idx="18">
                  <c:v>194.25</c:v>
                </c:pt>
                <c:pt idx="19">
                  <c:v>192.25</c:v>
                </c:pt>
                <c:pt idx="20">
                  <c:v>194.25</c:v>
                </c:pt>
                <c:pt idx="21">
                  <c:v>215</c:v>
                </c:pt>
                <c:pt idx="22">
                  <c:v>201</c:v>
                </c:pt>
                <c:pt idx="23">
                  <c:v>215.5</c:v>
                </c:pt>
                <c:pt idx="24">
                  <c:v>209.75</c:v>
                </c:pt>
                <c:pt idx="25">
                  <c:v>198.25</c:v>
                </c:pt>
                <c:pt idx="26">
                  <c:v>208</c:v>
                </c:pt>
                <c:pt idx="27">
                  <c:v>208</c:v>
                </c:pt>
                <c:pt idx="28">
                  <c:v>199</c:v>
                </c:pt>
                <c:pt idx="29">
                  <c:v>203.75</c:v>
                </c:pt>
                <c:pt idx="30">
                  <c:v>215</c:v>
                </c:pt>
                <c:pt idx="31">
                  <c:v>191.5</c:v>
                </c:pt>
                <c:pt idx="32">
                  <c:v>198.75</c:v>
                </c:pt>
                <c:pt idx="33">
                  <c:v>145.80000000000001</c:v>
                </c:pt>
                <c:pt idx="34">
                  <c:v>38.04</c:v>
                </c:pt>
                <c:pt idx="35">
                  <c:v>38.47</c:v>
                </c:pt>
                <c:pt idx="36">
                  <c:v>38.880000000000003</c:v>
                </c:pt>
                <c:pt idx="37">
                  <c:v>41.01</c:v>
                </c:pt>
                <c:pt idx="38">
                  <c:v>39.520000000000003</c:v>
                </c:pt>
                <c:pt idx="39">
                  <c:v>40.04</c:v>
                </c:pt>
                <c:pt idx="40">
                  <c:v>41.41</c:v>
                </c:pt>
                <c:pt idx="41">
                  <c:v>42.35</c:v>
                </c:pt>
                <c:pt idx="42">
                  <c:v>42.54</c:v>
                </c:pt>
                <c:pt idx="43">
                  <c:v>39.720000000000013</c:v>
                </c:pt>
                <c:pt idx="44">
                  <c:v>40.89</c:v>
                </c:pt>
                <c:pt idx="45">
                  <c:v>43.48</c:v>
                </c:pt>
                <c:pt idx="46">
                  <c:v>42.46</c:v>
                </c:pt>
                <c:pt idx="47">
                  <c:v>40.96</c:v>
                </c:pt>
                <c:pt idx="48">
                  <c:v>38.96</c:v>
                </c:pt>
                <c:pt idx="49">
                  <c:v>38.68</c:v>
                </c:pt>
                <c:pt idx="50">
                  <c:v>40.9</c:v>
                </c:pt>
                <c:pt idx="51">
                  <c:v>42.95</c:v>
                </c:pt>
                <c:pt idx="52">
                  <c:v>40.770000000000003</c:v>
                </c:pt>
                <c:pt idx="53">
                  <c:v>37.89</c:v>
                </c:pt>
                <c:pt idx="54">
                  <c:v>42.730000000000011</c:v>
                </c:pt>
                <c:pt idx="55">
                  <c:v>40.660000000000011</c:v>
                </c:pt>
                <c:pt idx="56">
                  <c:v>41.46</c:v>
                </c:pt>
                <c:pt idx="57">
                  <c:v>41.98</c:v>
                </c:pt>
                <c:pt idx="58">
                  <c:v>43.11</c:v>
                </c:pt>
                <c:pt idx="59">
                  <c:v>37.480000000000004</c:v>
                </c:pt>
                <c:pt idx="60">
                  <c:v>39.83</c:v>
                </c:pt>
                <c:pt idx="61">
                  <c:v>39.770000000000003</c:v>
                </c:pt>
                <c:pt idx="62">
                  <c:v>40.270000000000003</c:v>
                </c:pt>
                <c:pt idx="63">
                  <c:v>40.120000000000012</c:v>
                </c:pt>
                <c:pt idx="64">
                  <c:v>42.1</c:v>
                </c:pt>
                <c:pt idx="65">
                  <c:v>40.950000000000003</c:v>
                </c:pt>
                <c:pt idx="66">
                  <c:v>175</c:v>
                </c:pt>
                <c:pt idx="67">
                  <c:v>207.5</c:v>
                </c:pt>
                <c:pt idx="68">
                  <c:v>197.75</c:v>
                </c:pt>
                <c:pt idx="69">
                  <c:v>210.5</c:v>
                </c:pt>
                <c:pt idx="70">
                  <c:v>202.25</c:v>
                </c:pt>
                <c:pt idx="71">
                  <c:v>206.19</c:v>
                </c:pt>
                <c:pt idx="72">
                  <c:v>176.5</c:v>
                </c:pt>
                <c:pt idx="73">
                  <c:v>202.25</c:v>
                </c:pt>
                <c:pt idx="74">
                  <c:v>213</c:v>
                </c:pt>
                <c:pt idx="75">
                  <c:v>203</c:v>
                </c:pt>
                <c:pt idx="76">
                  <c:v>215.5</c:v>
                </c:pt>
                <c:pt idx="77">
                  <c:v>201</c:v>
                </c:pt>
                <c:pt idx="78">
                  <c:v>204</c:v>
                </c:pt>
                <c:pt idx="79">
                  <c:v>209.5</c:v>
                </c:pt>
                <c:pt idx="80">
                  <c:v>204</c:v>
                </c:pt>
                <c:pt idx="81">
                  <c:v>204.75</c:v>
                </c:pt>
                <c:pt idx="82">
                  <c:v>210</c:v>
                </c:pt>
                <c:pt idx="83">
                  <c:v>189.5</c:v>
                </c:pt>
                <c:pt idx="84">
                  <c:v>209.75</c:v>
                </c:pt>
                <c:pt idx="85">
                  <c:v>177.25</c:v>
                </c:pt>
                <c:pt idx="86">
                  <c:v>191.75</c:v>
                </c:pt>
                <c:pt idx="87">
                  <c:v>222.75</c:v>
                </c:pt>
                <c:pt idx="88">
                  <c:v>213.75</c:v>
                </c:pt>
                <c:pt idx="89">
                  <c:v>195</c:v>
                </c:pt>
                <c:pt idx="90">
                  <c:v>219.5</c:v>
                </c:pt>
                <c:pt idx="91">
                  <c:v>202.25</c:v>
                </c:pt>
                <c:pt idx="92">
                  <c:v>209.5</c:v>
                </c:pt>
                <c:pt idx="93">
                  <c:v>203</c:v>
                </c:pt>
                <c:pt idx="94">
                  <c:v>202.75</c:v>
                </c:pt>
                <c:pt idx="95">
                  <c:v>210.5</c:v>
                </c:pt>
                <c:pt idx="96">
                  <c:v>202</c:v>
                </c:pt>
                <c:pt idx="97">
                  <c:v>209.25</c:v>
                </c:pt>
                <c:pt idx="98">
                  <c:v>184</c:v>
                </c:pt>
                <c:pt idx="99">
                  <c:v>191.75</c:v>
                </c:pt>
                <c:pt idx="100">
                  <c:v>214.5</c:v>
                </c:pt>
                <c:pt idx="101">
                  <c:v>209.5</c:v>
                </c:pt>
                <c:pt idx="102">
                  <c:v>192.5</c:v>
                </c:pt>
                <c:pt idx="103">
                  <c:v>220.5</c:v>
                </c:pt>
                <c:pt idx="104">
                  <c:v>191.25</c:v>
                </c:pt>
                <c:pt idx="105">
                  <c:v>219.25</c:v>
                </c:pt>
                <c:pt idx="106">
                  <c:v>209.5</c:v>
                </c:pt>
                <c:pt idx="107">
                  <c:v>207.5</c:v>
                </c:pt>
                <c:pt idx="108">
                  <c:v>206.5</c:v>
                </c:pt>
                <c:pt idx="109">
                  <c:v>198.5</c:v>
                </c:pt>
                <c:pt idx="110">
                  <c:v>209</c:v>
                </c:pt>
                <c:pt idx="111">
                  <c:v>188</c:v>
                </c:pt>
                <c:pt idx="112">
                  <c:v>186</c:v>
                </c:pt>
                <c:pt idx="113">
                  <c:v>210.5</c:v>
                </c:pt>
                <c:pt idx="114">
                  <c:v>213.5</c:v>
                </c:pt>
                <c:pt idx="115">
                  <c:v>207</c:v>
                </c:pt>
                <c:pt idx="116">
                  <c:v>193.75</c:v>
                </c:pt>
                <c:pt idx="117">
                  <c:v>214.25</c:v>
                </c:pt>
                <c:pt idx="118">
                  <c:v>198</c:v>
                </c:pt>
                <c:pt idx="119">
                  <c:v>212.5</c:v>
                </c:pt>
                <c:pt idx="120">
                  <c:v>203</c:v>
                </c:pt>
                <c:pt idx="121">
                  <c:v>216.5</c:v>
                </c:pt>
              </c:numCache>
            </c:numRef>
          </c:val>
        </c:ser>
        <c:ser>
          <c:idx val="2"/>
          <c:order val="2"/>
          <c:tx>
            <c:strRef>
              <c:f>'LFS GC'!$F$1</c:f>
              <c:strCache>
                <c:ptCount val="1"/>
                <c:pt idx="0">
                  <c:v>App</c:v>
                </c:pt>
              </c:strCache>
            </c:strRef>
          </c:tx>
          <c:marker>
            <c:symbol val="none"/>
          </c:marker>
          <c:val>
            <c:numRef>
              <c:f>'LFS GC'!$F$2:$F$124</c:f>
              <c:numCache>
                <c:formatCode>General</c:formatCode>
                <c:ptCount val="123"/>
                <c:pt idx="0">
                  <c:v>7.0000000000000021E-2</c:v>
                </c:pt>
                <c:pt idx="1">
                  <c:v>207.44</c:v>
                </c:pt>
                <c:pt idx="2">
                  <c:v>207.5</c:v>
                </c:pt>
                <c:pt idx="3">
                  <c:v>200</c:v>
                </c:pt>
                <c:pt idx="4">
                  <c:v>206.5</c:v>
                </c:pt>
                <c:pt idx="5">
                  <c:v>215</c:v>
                </c:pt>
                <c:pt idx="6">
                  <c:v>192</c:v>
                </c:pt>
                <c:pt idx="7">
                  <c:v>165.5</c:v>
                </c:pt>
                <c:pt idx="8">
                  <c:v>228</c:v>
                </c:pt>
                <c:pt idx="9">
                  <c:v>200.75</c:v>
                </c:pt>
                <c:pt idx="10">
                  <c:v>210.5</c:v>
                </c:pt>
                <c:pt idx="11">
                  <c:v>217.5</c:v>
                </c:pt>
                <c:pt idx="12">
                  <c:v>198.75</c:v>
                </c:pt>
                <c:pt idx="13">
                  <c:v>209</c:v>
                </c:pt>
                <c:pt idx="14">
                  <c:v>195.75</c:v>
                </c:pt>
                <c:pt idx="15">
                  <c:v>205.75</c:v>
                </c:pt>
                <c:pt idx="16">
                  <c:v>215.5</c:v>
                </c:pt>
                <c:pt idx="17">
                  <c:v>207.75</c:v>
                </c:pt>
                <c:pt idx="18">
                  <c:v>194.25</c:v>
                </c:pt>
                <c:pt idx="19">
                  <c:v>192.25</c:v>
                </c:pt>
                <c:pt idx="20">
                  <c:v>194.25</c:v>
                </c:pt>
                <c:pt idx="21">
                  <c:v>215</c:v>
                </c:pt>
                <c:pt idx="22">
                  <c:v>201</c:v>
                </c:pt>
                <c:pt idx="23">
                  <c:v>215.5</c:v>
                </c:pt>
                <c:pt idx="24">
                  <c:v>209.75</c:v>
                </c:pt>
                <c:pt idx="25">
                  <c:v>198.25</c:v>
                </c:pt>
                <c:pt idx="26">
                  <c:v>208</c:v>
                </c:pt>
                <c:pt idx="27">
                  <c:v>208</c:v>
                </c:pt>
                <c:pt idx="28">
                  <c:v>199</c:v>
                </c:pt>
                <c:pt idx="29">
                  <c:v>203.75</c:v>
                </c:pt>
                <c:pt idx="30">
                  <c:v>215</c:v>
                </c:pt>
                <c:pt idx="31">
                  <c:v>191.5</c:v>
                </c:pt>
                <c:pt idx="32">
                  <c:v>198.75</c:v>
                </c:pt>
                <c:pt idx="33">
                  <c:v>136.55000000000001</c:v>
                </c:pt>
                <c:pt idx="34">
                  <c:v>12.46</c:v>
                </c:pt>
                <c:pt idx="35">
                  <c:v>11.99</c:v>
                </c:pt>
                <c:pt idx="36">
                  <c:v>12.55</c:v>
                </c:pt>
                <c:pt idx="37">
                  <c:v>13.41</c:v>
                </c:pt>
                <c:pt idx="38">
                  <c:v>12.91</c:v>
                </c:pt>
                <c:pt idx="39">
                  <c:v>13.05</c:v>
                </c:pt>
                <c:pt idx="40">
                  <c:v>12.97</c:v>
                </c:pt>
                <c:pt idx="41">
                  <c:v>16.03</c:v>
                </c:pt>
                <c:pt idx="42">
                  <c:v>14.54</c:v>
                </c:pt>
                <c:pt idx="43">
                  <c:v>12.450000000000006</c:v>
                </c:pt>
                <c:pt idx="44">
                  <c:v>13.19</c:v>
                </c:pt>
                <c:pt idx="45">
                  <c:v>16.670000000000005</c:v>
                </c:pt>
                <c:pt idx="46">
                  <c:v>14.850000000000007</c:v>
                </c:pt>
                <c:pt idx="47">
                  <c:v>16.77</c:v>
                </c:pt>
                <c:pt idx="48">
                  <c:v>11.88</c:v>
                </c:pt>
                <c:pt idx="49">
                  <c:v>9.76</c:v>
                </c:pt>
                <c:pt idx="50">
                  <c:v>12.25</c:v>
                </c:pt>
                <c:pt idx="51">
                  <c:v>16.43</c:v>
                </c:pt>
                <c:pt idx="52">
                  <c:v>13.07</c:v>
                </c:pt>
                <c:pt idx="53">
                  <c:v>11.73</c:v>
                </c:pt>
                <c:pt idx="54">
                  <c:v>13.76</c:v>
                </c:pt>
                <c:pt idx="55">
                  <c:v>13.48</c:v>
                </c:pt>
                <c:pt idx="56">
                  <c:v>13.59</c:v>
                </c:pt>
                <c:pt idx="57">
                  <c:v>14.18</c:v>
                </c:pt>
                <c:pt idx="58">
                  <c:v>16.439999999999987</c:v>
                </c:pt>
                <c:pt idx="59">
                  <c:v>11.41</c:v>
                </c:pt>
                <c:pt idx="60">
                  <c:v>11.13</c:v>
                </c:pt>
                <c:pt idx="61">
                  <c:v>12.39</c:v>
                </c:pt>
                <c:pt idx="62">
                  <c:v>14.59</c:v>
                </c:pt>
                <c:pt idx="63">
                  <c:v>12.850000000000007</c:v>
                </c:pt>
                <c:pt idx="64">
                  <c:v>14.3</c:v>
                </c:pt>
                <c:pt idx="65">
                  <c:v>13.5</c:v>
                </c:pt>
                <c:pt idx="66">
                  <c:v>168.36</c:v>
                </c:pt>
                <c:pt idx="67">
                  <c:v>207.5</c:v>
                </c:pt>
                <c:pt idx="68">
                  <c:v>197.75</c:v>
                </c:pt>
                <c:pt idx="69">
                  <c:v>210.5</c:v>
                </c:pt>
                <c:pt idx="70">
                  <c:v>202.25</c:v>
                </c:pt>
                <c:pt idx="71">
                  <c:v>206.19</c:v>
                </c:pt>
                <c:pt idx="72">
                  <c:v>176.5</c:v>
                </c:pt>
                <c:pt idx="73">
                  <c:v>202.25</c:v>
                </c:pt>
                <c:pt idx="74">
                  <c:v>213</c:v>
                </c:pt>
                <c:pt idx="75">
                  <c:v>203</c:v>
                </c:pt>
                <c:pt idx="76">
                  <c:v>215.5</c:v>
                </c:pt>
                <c:pt idx="77">
                  <c:v>201</c:v>
                </c:pt>
                <c:pt idx="78">
                  <c:v>204</c:v>
                </c:pt>
                <c:pt idx="79">
                  <c:v>209.5</c:v>
                </c:pt>
                <c:pt idx="80">
                  <c:v>204</c:v>
                </c:pt>
                <c:pt idx="81">
                  <c:v>204.75</c:v>
                </c:pt>
                <c:pt idx="82">
                  <c:v>210</c:v>
                </c:pt>
                <c:pt idx="83">
                  <c:v>189.5</c:v>
                </c:pt>
                <c:pt idx="84">
                  <c:v>209.75</c:v>
                </c:pt>
                <c:pt idx="85">
                  <c:v>177.25</c:v>
                </c:pt>
                <c:pt idx="86">
                  <c:v>191.75</c:v>
                </c:pt>
                <c:pt idx="87">
                  <c:v>222.75</c:v>
                </c:pt>
                <c:pt idx="88">
                  <c:v>213.75</c:v>
                </c:pt>
                <c:pt idx="89">
                  <c:v>195</c:v>
                </c:pt>
                <c:pt idx="90">
                  <c:v>219.5</c:v>
                </c:pt>
                <c:pt idx="91">
                  <c:v>202.25</c:v>
                </c:pt>
                <c:pt idx="92">
                  <c:v>209.5</c:v>
                </c:pt>
                <c:pt idx="93">
                  <c:v>203</c:v>
                </c:pt>
                <c:pt idx="94">
                  <c:v>202.75</c:v>
                </c:pt>
                <c:pt idx="95">
                  <c:v>210.5</c:v>
                </c:pt>
                <c:pt idx="96">
                  <c:v>202</c:v>
                </c:pt>
                <c:pt idx="97">
                  <c:v>209.25</c:v>
                </c:pt>
                <c:pt idx="98">
                  <c:v>184</c:v>
                </c:pt>
                <c:pt idx="99">
                  <c:v>191.75</c:v>
                </c:pt>
                <c:pt idx="100">
                  <c:v>214.5</c:v>
                </c:pt>
                <c:pt idx="101">
                  <c:v>209.5</c:v>
                </c:pt>
                <c:pt idx="102">
                  <c:v>192.5</c:v>
                </c:pt>
                <c:pt idx="103">
                  <c:v>220.5</c:v>
                </c:pt>
                <c:pt idx="104">
                  <c:v>191.25</c:v>
                </c:pt>
                <c:pt idx="105">
                  <c:v>219.25</c:v>
                </c:pt>
                <c:pt idx="106">
                  <c:v>209.5</c:v>
                </c:pt>
                <c:pt idx="107">
                  <c:v>207.5</c:v>
                </c:pt>
                <c:pt idx="108">
                  <c:v>206.5</c:v>
                </c:pt>
                <c:pt idx="109">
                  <c:v>198.5</c:v>
                </c:pt>
                <c:pt idx="110">
                  <c:v>209</c:v>
                </c:pt>
                <c:pt idx="111">
                  <c:v>188</c:v>
                </c:pt>
                <c:pt idx="112">
                  <c:v>186</c:v>
                </c:pt>
                <c:pt idx="113">
                  <c:v>210.5</c:v>
                </c:pt>
                <c:pt idx="114">
                  <c:v>213.5</c:v>
                </c:pt>
                <c:pt idx="115">
                  <c:v>207</c:v>
                </c:pt>
                <c:pt idx="116">
                  <c:v>193.75</c:v>
                </c:pt>
                <c:pt idx="117">
                  <c:v>214.25</c:v>
                </c:pt>
                <c:pt idx="118">
                  <c:v>198</c:v>
                </c:pt>
                <c:pt idx="119">
                  <c:v>212.5</c:v>
                </c:pt>
                <c:pt idx="120">
                  <c:v>203</c:v>
                </c:pt>
                <c:pt idx="121">
                  <c:v>216.5</c:v>
                </c:pt>
              </c:numCache>
            </c:numRef>
          </c:val>
        </c:ser>
        <c:marker val="1"/>
        <c:axId val="51893760"/>
        <c:axId val="51895680"/>
      </c:lineChart>
      <c:catAx>
        <c:axId val="518937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</c:title>
        <c:tickLblPos val="nextTo"/>
        <c:crossAx val="51895680"/>
        <c:crosses val="autoZero"/>
        <c:auto val="1"/>
        <c:lblAlgn val="ctr"/>
        <c:lblOffset val="100"/>
      </c:catAx>
      <c:valAx>
        <c:axId val="518956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51893760"/>
        <c:crosses val="autoZero"/>
        <c:crossBetween val="between"/>
      </c:valAx>
    </c:plotArea>
    <c:legend>
      <c:legendPos val="r"/>
      <c:overlay val="1"/>
    </c:legend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'Gecko GC'!$A$1</c:f>
              <c:strCache>
                <c:ptCount val="1"/>
                <c:pt idx="0">
                  <c:v>GC</c:v>
                </c:pt>
              </c:strCache>
            </c:strRef>
          </c:tx>
          <c:marker>
            <c:symbol val="none"/>
          </c:marker>
          <c:val>
            <c:numRef>
              <c:f>'Gecko GC'!$A$2:$A$121</c:f>
              <c:numCache>
                <c:formatCode>General</c:formatCode>
                <c:ptCount val="1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0.5</c:v>
                </c:pt>
                <c:pt idx="33">
                  <c:v>50.54</c:v>
                </c:pt>
                <c:pt idx="34">
                  <c:v>47.81</c:v>
                </c:pt>
                <c:pt idx="35">
                  <c:v>42.94</c:v>
                </c:pt>
                <c:pt idx="36">
                  <c:v>46.93</c:v>
                </c:pt>
                <c:pt idx="37">
                  <c:v>47.68</c:v>
                </c:pt>
                <c:pt idx="38">
                  <c:v>53.08</c:v>
                </c:pt>
                <c:pt idx="39">
                  <c:v>48.92</c:v>
                </c:pt>
                <c:pt idx="40">
                  <c:v>45.89</c:v>
                </c:pt>
                <c:pt idx="41">
                  <c:v>48.3</c:v>
                </c:pt>
                <c:pt idx="42">
                  <c:v>44.78</c:v>
                </c:pt>
                <c:pt idx="43">
                  <c:v>45.67</c:v>
                </c:pt>
                <c:pt idx="44">
                  <c:v>42.46</c:v>
                </c:pt>
                <c:pt idx="45">
                  <c:v>47.52</c:v>
                </c:pt>
                <c:pt idx="46">
                  <c:v>46.31</c:v>
                </c:pt>
                <c:pt idx="47">
                  <c:v>54.38</c:v>
                </c:pt>
                <c:pt idx="48">
                  <c:v>46.83</c:v>
                </c:pt>
                <c:pt idx="49">
                  <c:v>45.57</c:v>
                </c:pt>
                <c:pt idx="50">
                  <c:v>44.5</c:v>
                </c:pt>
                <c:pt idx="51">
                  <c:v>42.65</c:v>
                </c:pt>
                <c:pt idx="52">
                  <c:v>41.93</c:v>
                </c:pt>
                <c:pt idx="53">
                  <c:v>53.91</c:v>
                </c:pt>
                <c:pt idx="54">
                  <c:v>45.06</c:v>
                </c:pt>
                <c:pt idx="55">
                  <c:v>50.77</c:v>
                </c:pt>
                <c:pt idx="56">
                  <c:v>47.86</c:v>
                </c:pt>
                <c:pt idx="57">
                  <c:v>43.97</c:v>
                </c:pt>
                <c:pt idx="58">
                  <c:v>49.39</c:v>
                </c:pt>
                <c:pt idx="59">
                  <c:v>46.75</c:v>
                </c:pt>
                <c:pt idx="60">
                  <c:v>48.8</c:v>
                </c:pt>
                <c:pt idx="61">
                  <c:v>48.21</c:v>
                </c:pt>
                <c:pt idx="62">
                  <c:v>47.52</c:v>
                </c:pt>
                <c:pt idx="63">
                  <c:v>47.75</c:v>
                </c:pt>
                <c:pt idx="64">
                  <c:v>45.09</c:v>
                </c:pt>
                <c:pt idx="65">
                  <c:v>51.65</c:v>
                </c:pt>
                <c:pt idx="66">
                  <c:v>50.67</c:v>
                </c:pt>
                <c:pt idx="67">
                  <c:v>45.75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</c:numCache>
            </c:numRef>
          </c:val>
        </c:ser>
        <c:ser>
          <c:idx val="1"/>
          <c:order val="1"/>
          <c:tx>
            <c:strRef>
              <c:f>'Gecko GC'!$B$1</c:f>
              <c:strCache>
                <c:ptCount val="1"/>
                <c:pt idx="0">
                  <c:v>Aggregate</c:v>
                </c:pt>
              </c:strCache>
            </c:strRef>
          </c:tx>
          <c:marker>
            <c:symbol val="none"/>
          </c:marker>
          <c:val>
            <c:numRef>
              <c:f>'Gecko GC'!$B$2:$B$121</c:f>
              <c:numCache>
                <c:formatCode>General</c:formatCode>
                <c:ptCount val="120"/>
                <c:pt idx="0">
                  <c:v>7.0000000000000021E-2</c:v>
                </c:pt>
                <c:pt idx="1">
                  <c:v>115.5</c:v>
                </c:pt>
                <c:pt idx="2">
                  <c:v>108.5</c:v>
                </c:pt>
                <c:pt idx="3">
                  <c:v>110</c:v>
                </c:pt>
                <c:pt idx="4">
                  <c:v>97.5</c:v>
                </c:pt>
                <c:pt idx="5">
                  <c:v>116</c:v>
                </c:pt>
                <c:pt idx="6">
                  <c:v>112</c:v>
                </c:pt>
                <c:pt idx="7">
                  <c:v>112</c:v>
                </c:pt>
                <c:pt idx="8">
                  <c:v>110</c:v>
                </c:pt>
                <c:pt idx="9">
                  <c:v>104.5</c:v>
                </c:pt>
                <c:pt idx="10">
                  <c:v>111.5</c:v>
                </c:pt>
                <c:pt idx="11">
                  <c:v>110.5</c:v>
                </c:pt>
                <c:pt idx="12">
                  <c:v>111.5</c:v>
                </c:pt>
                <c:pt idx="13">
                  <c:v>112</c:v>
                </c:pt>
                <c:pt idx="14">
                  <c:v>106.5</c:v>
                </c:pt>
                <c:pt idx="15">
                  <c:v>110</c:v>
                </c:pt>
                <c:pt idx="16">
                  <c:v>105.5</c:v>
                </c:pt>
                <c:pt idx="17">
                  <c:v>94.5</c:v>
                </c:pt>
                <c:pt idx="18">
                  <c:v>114.5</c:v>
                </c:pt>
                <c:pt idx="19">
                  <c:v>113</c:v>
                </c:pt>
                <c:pt idx="20">
                  <c:v>112</c:v>
                </c:pt>
                <c:pt idx="21">
                  <c:v>111</c:v>
                </c:pt>
                <c:pt idx="22">
                  <c:v>105</c:v>
                </c:pt>
                <c:pt idx="23">
                  <c:v>109.5</c:v>
                </c:pt>
                <c:pt idx="24">
                  <c:v>112</c:v>
                </c:pt>
                <c:pt idx="25">
                  <c:v>110.5</c:v>
                </c:pt>
                <c:pt idx="26">
                  <c:v>111.5</c:v>
                </c:pt>
                <c:pt idx="27">
                  <c:v>107.5</c:v>
                </c:pt>
                <c:pt idx="28">
                  <c:v>108.5</c:v>
                </c:pt>
                <c:pt idx="29">
                  <c:v>110.5</c:v>
                </c:pt>
                <c:pt idx="30">
                  <c:v>95</c:v>
                </c:pt>
                <c:pt idx="31">
                  <c:v>109.5</c:v>
                </c:pt>
                <c:pt idx="32">
                  <c:v>114</c:v>
                </c:pt>
                <c:pt idx="33">
                  <c:v>108.85</c:v>
                </c:pt>
                <c:pt idx="34">
                  <c:v>107.02</c:v>
                </c:pt>
                <c:pt idx="35">
                  <c:v>96.55</c:v>
                </c:pt>
                <c:pt idx="36">
                  <c:v>110.29</c:v>
                </c:pt>
                <c:pt idx="37">
                  <c:v>102.28</c:v>
                </c:pt>
                <c:pt idx="38">
                  <c:v>107.99000000000002</c:v>
                </c:pt>
                <c:pt idx="39">
                  <c:v>110.85</c:v>
                </c:pt>
                <c:pt idx="40">
                  <c:v>102.46000000000002</c:v>
                </c:pt>
                <c:pt idx="41">
                  <c:v>110.3</c:v>
                </c:pt>
                <c:pt idx="42">
                  <c:v>106.77</c:v>
                </c:pt>
                <c:pt idx="43">
                  <c:v>95.179999999999978</c:v>
                </c:pt>
                <c:pt idx="44">
                  <c:v>95.47</c:v>
                </c:pt>
                <c:pt idx="45">
                  <c:v>114.9</c:v>
                </c:pt>
                <c:pt idx="46">
                  <c:v>99.93</c:v>
                </c:pt>
                <c:pt idx="47">
                  <c:v>117.89</c:v>
                </c:pt>
                <c:pt idx="48">
                  <c:v>106.32</c:v>
                </c:pt>
                <c:pt idx="49">
                  <c:v>101.56</c:v>
                </c:pt>
                <c:pt idx="50">
                  <c:v>107.52</c:v>
                </c:pt>
                <c:pt idx="51">
                  <c:v>101.64</c:v>
                </c:pt>
                <c:pt idx="52">
                  <c:v>102.93</c:v>
                </c:pt>
                <c:pt idx="53">
                  <c:v>116.95</c:v>
                </c:pt>
                <c:pt idx="54">
                  <c:v>102.63</c:v>
                </c:pt>
                <c:pt idx="55">
                  <c:v>108.2</c:v>
                </c:pt>
                <c:pt idx="56">
                  <c:v>105.54</c:v>
                </c:pt>
                <c:pt idx="57">
                  <c:v>96.26</c:v>
                </c:pt>
                <c:pt idx="58">
                  <c:v>98.39</c:v>
                </c:pt>
                <c:pt idx="59">
                  <c:v>110.11</c:v>
                </c:pt>
                <c:pt idx="60">
                  <c:v>103.56</c:v>
                </c:pt>
                <c:pt idx="61">
                  <c:v>112.95</c:v>
                </c:pt>
                <c:pt idx="62">
                  <c:v>102.03</c:v>
                </c:pt>
                <c:pt idx="63">
                  <c:v>105.34</c:v>
                </c:pt>
                <c:pt idx="64">
                  <c:v>101.9</c:v>
                </c:pt>
                <c:pt idx="65">
                  <c:v>110.75</c:v>
                </c:pt>
                <c:pt idx="66">
                  <c:v>110.66999999999999</c:v>
                </c:pt>
                <c:pt idx="67">
                  <c:v>106.76</c:v>
                </c:pt>
                <c:pt idx="68">
                  <c:v>111.5</c:v>
                </c:pt>
                <c:pt idx="69">
                  <c:v>111.5</c:v>
                </c:pt>
                <c:pt idx="70">
                  <c:v>108</c:v>
                </c:pt>
                <c:pt idx="71">
                  <c:v>110</c:v>
                </c:pt>
                <c:pt idx="72">
                  <c:v>107</c:v>
                </c:pt>
                <c:pt idx="73">
                  <c:v>95</c:v>
                </c:pt>
                <c:pt idx="74">
                  <c:v>111.5</c:v>
                </c:pt>
                <c:pt idx="75">
                  <c:v>113.5</c:v>
                </c:pt>
                <c:pt idx="76">
                  <c:v>112</c:v>
                </c:pt>
                <c:pt idx="77">
                  <c:v>111.5</c:v>
                </c:pt>
                <c:pt idx="78">
                  <c:v>105.5</c:v>
                </c:pt>
                <c:pt idx="79">
                  <c:v>108.5</c:v>
                </c:pt>
                <c:pt idx="80">
                  <c:v>112</c:v>
                </c:pt>
                <c:pt idx="81">
                  <c:v>111.5</c:v>
                </c:pt>
                <c:pt idx="82">
                  <c:v>110.5</c:v>
                </c:pt>
                <c:pt idx="83">
                  <c:v>109.5</c:v>
                </c:pt>
                <c:pt idx="84">
                  <c:v>108.5</c:v>
                </c:pt>
                <c:pt idx="85">
                  <c:v>105.5</c:v>
                </c:pt>
                <c:pt idx="86">
                  <c:v>96</c:v>
                </c:pt>
                <c:pt idx="87">
                  <c:v>112</c:v>
                </c:pt>
                <c:pt idx="88">
                  <c:v>115</c:v>
                </c:pt>
                <c:pt idx="89">
                  <c:v>111.5</c:v>
                </c:pt>
                <c:pt idx="90">
                  <c:v>111.5</c:v>
                </c:pt>
                <c:pt idx="91">
                  <c:v>107.5</c:v>
                </c:pt>
                <c:pt idx="92">
                  <c:v>107</c:v>
                </c:pt>
                <c:pt idx="93">
                  <c:v>111.5</c:v>
                </c:pt>
                <c:pt idx="94">
                  <c:v>111.5</c:v>
                </c:pt>
                <c:pt idx="95">
                  <c:v>111</c:v>
                </c:pt>
                <c:pt idx="96">
                  <c:v>110</c:v>
                </c:pt>
                <c:pt idx="97">
                  <c:v>107.5</c:v>
                </c:pt>
                <c:pt idx="98">
                  <c:v>111</c:v>
                </c:pt>
                <c:pt idx="99">
                  <c:v>99.5</c:v>
                </c:pt>
                <c:pt idx="100">
                  <c:v>101.5</c:v>
                </c:pt>
                <c:pt idx="101">
                  <c:v>115.5</c:v>
                </c:pt>
                <c:pt idx="102">
                  <c:v>111.5</c:v>
                </c:pt>
                <c:pt idx="103">
                  <c:v>111.5</c:v>
                </c:pt>
                <c:pt idx="104">
                  <c:v>109</c:v>
                </c:pt>
                <c:pt idx="105">
                  <c:v>105.5</c:v>
                </c:pt>
                <c:pt idx="106">
                  <c:v>110.5</c:v>
                </c:pt>
                <c:pt idx="107">
                  <c:v>112</c:v>
                </c:pt>
                <c:pt idx="108">
                  <c:v>110.5</c:v>
                </c:pt>
                <c:pt idx="109">
                  <c:v>111</c:v>
                </c:pt>
                <c:pt idx="110">
                  <c:v>107.5</c:v>
                </c:pt>
                <c:pt idx="111">
                  <c:v>111</c:v>
                </c:pt>
                <c:pt idx="112">
                  <c:v>102.5</c:v>
                </c:pt>
                <c:pt idx="113">
                  <c:v>98</c:v>
                </c:pt>
                <c:pt idx="114">
                  <c:v>115</c:v>
                </c:pt>
                <c:pt idx="115">
                  <c:v>113</c:v>
                </c:pt>
                <c:pt idx="116">
                  <c:v>111.5</c:v>
                </c:pt>
                <c:pt idx="117">
                  <c:v>110</c:v>
                </c:pt>
                <c:pt idx="118">
                  <c:v>105</c:v>
                </c:pt>
              </c:numCache>
            </c:numRef>
          </c:val>
        </c:ser>
        <c:ser>
          <c:idx val="2"/>
          <c:order val="2"/>
          <c:tx>
            <c:strRef>
              <c:f>'Gecko GC'!$C$1</c:f>
              <c:strCache>
                <c:ptCount val="1"/>
                <c:pt idx="0">
                  <c:v>App</c:v>
                </c:pt>
              </c:strCache>
            </c:strRef>
          </c:tx>
          <c:marker>
            <c:symbol val="none"/>
          </c:marker>
          <c:val>
            <c:numRef>
              <c:f>'Gecko GC'!$C$2:$C$121</c:f>
              <c:numCache>
                <c:formatCode>General</c:formatCode>
                <c:ptCount val="120"/>
                <c:pt idx="0">
                  <c:v>7.0000000000000021E-2</c:v>
                </c:pt>
                <c:pt idx="1">
                  <c:v>115.5</c:v>
                </c:pt>
                <c:pt idx="2">
                  <c:v>108.5</c:v>
                </c:pt>
                <c:pt idx="3">
                  <c:v>110</c:v>
                </c:pt>
                <c:pt idx="4">
                  <c:v>97.5</c:v>
                </c:pt>
                <c:pt idx="5">
                  <c:v>116</c:v>
                </c:pt>
                <c:pt idx="6">
                  <c:v>112</c:v>
                </c:pt>
                <c:pt idx="7">
                  <c:v>112</c:v>
                </c:pt>
                <c:pt idx="8">
                  <c:v>110</c:v>
                </c:pt>
                <c:pt idx="9">
                  <c:v>104.5</c:v>
                </c:pt>
                <c:pt idx="10">
                  <c:v>111.5</c:v>
                </c:pt>
                <c:pt idx="11">
                  <c:v>110.5</c:v>
                </c:pt>
                <c:pt idx="12">
                  <c:v>111.5</c:v>
                </c:pt>
                <c:pt idx="13">
                  <c:v>112</c:v>
                </c:pt>
                <c:pt idx="14">
                  <c:v>106.5</c:v>
                </c:pt>
                <c:pt idx="15">
                  <c:v>110</c:v>
                </c:pt>
                <c:pt idx="16">
                  <c:v>105.5</c:v>
                </c:pt>
                <c:pt idx="17">
                  <c:v>94.5</c:v>
                </c:pt>
                <c:pt idx="18">
                  <c:v>114.5</c:v>
                </c:pt>
                <c:pt idx="19">
                  <c:v>113</c:v>
                </c:pt>
                <c:pt idx="20">
                  <c:v>112</c:v>
                </c:pt>
                <c:pt idx="21">
                  <c:v>111</c:v>
                </c:pt>
                <c:pt idx="22">
                  <c:v>105</c:v>
                </c:pt>
                <c:pt idx="23">
                  <c:v>109.5</c:v>
                </c:pt>
                <c:pt idx="24">
                  <c:v>112</c:v>
                </c:pt>
                <c:pt idx="25">
                  <c:v>110.5</c:v>
                </c:pt>
                <c:pt idx="26">
                  <c:v>111.5</c:v>
                </c:pt>
                <c:pt idx="27">
                  <c:v>107.5</c:v>
                </c:pt>
                <c:pt idx="28">
                  <c:v>108.5</c:v>
                </c:pt>
                <c:pt idx="29">
                  <c:v>110.5</c:v>
                </c:pt>
                <c:pt idx="30">
                  <c:v>95</c:v>
                </c:pt>
                <c:pt idx="31">
                  <c:v>109.5</c:v>
                </c:pt>
                <c:pt idx="32">
                  <c:v>113.5</c:v>
                </c:pt>
                <c:pt idx="33">
                  <c:v>58.31</c:v>
                </c:pt>
                <c:pt idx="34">
                  <c:v>59.21</c:v>
                </c:pt>
                <c:pt idx="35">
                  <c:v>53.61</c:v>
                </c:pt>
                <c:pt idx="36">
                  <c:v>63.36</c:v>
                </c:pt>
                <c:pt idx="37">
                  <c:v>54.6</c:v>
                </c:pt>
                <c:pt idx="38">
                  <c:v>54.91</c:v>
                </c:pt>
                <c:pt idx="39">
                  <c:v>61.93</c:v>
                </c:pt>
                <c:pt idx="40">
                  <c:v>56.57</c:v>
                </c:pt>
                <c:pt idx="41">
                  <c:v>62</c:v>
                </c:pt>
                <c:pt idx="42">
                  <c:v>61.99</c:v>
                </c:pt>
                <c:pt idx="43">
                  <c:v>49.51</c:v>
                </c:pt>
                <c:pt idx="44">
                  <c:v>53.01</c:v>
                </c:pt>
                <c:pt idx="45">
                  <c:v>67.38</c:v>
                </c:pt>
                <c:pt idx="46">
                  <c:v>53.620000000000012</c:v>
                </c:pt>
                <c:pt idx="47">
                  <c:v>63.51</c:v>
                </c:pt>
                <c:pt idx="48">
                  <c:v>59.49</c:v>
                </c:pt>
                <c:pt idx="49">
                  <c:v>55.99</c:v>
                </c:pt>
                <c:pt idx="50">
                  <c:v>63.02</c:v>
                </c:pt>
                <c:pt idx="51">
                  <c:v>58.99</c:v>
                </c:pt>
                <c:pt idx="52">
                  <c:v>61</c:v>
                </c:pt>
                <c:pt idx="53">
                  <c:v>63.04</c:v>
                </c:pt>
                <c:pt idx="54">
                  <c:v>57.57</c:v>
                </c:pt>
                <c:pt idx="55">
                  <c:v>57.43</c:v>
                </c:pt>
                <c:pt idx="56">
                  <c:v>57.68</c:v>
                </c:pt>
                <c:pt idx="57">
                  <c:v>52.290000000000013</c:v>
                </c:pt>
                <c:pt idx="58">
                  <c:v>49</c:v>
                </c:pt>
                <c:pt idx="59">
                  <c:v>63.36</c:v>
                </c:pt>
                <c:pt idx="60">
                  <c:v>54.760000000000012</c:v>
                </c:pt>
                <c:pt idx="61">
                  <c:v>64.739999999999995</c:v>
                </c:pt>
                <c:pt idx="62">
                  <c:v>54.51</c:v>
                </c:pt>
                <c:pt idx="63">
                  <c:v>57.59</c:v>
                </c:pt>
                <c:pt idx="64">
                  <c:v>56.81</c:v>
                </c:pt>
                <c:pt idx="65">
                  <c:v>59.1</c:v>
                </c:pt>
                <c:pt idx="66">
                  <c:v>60</c:v>
                </c:pt>
                <c:pt idx="67">
                  <c:v>61.01</c:v>
                </c:pt>
                <c:pt idx="68">
                  <c:v>111.5</c:v>
                </c:pt>
                <c:pt idx="69">
                  <c:v>111.5</c:v>
                </c:pt>
                <c:pt idx="70">
                  <c:v>108</c:v>
                </c:pt>
                <c:pt idx="71">
                  <c:v>110</c:v>
                </c:pt>
                <c:pt idx="72">
                  <c:v>107</c:v>
                </c:pt>
                <c:pt idx="73">
                  <c:v>95</c:v>
                </c:pt>
                <c:pt idx="74">
                  <c:v>111.5</c:v>
                </c:pt>
                <c:pt idx="75">
                  <c:v>113.5</c:v>
                </c:pt>
                <c:pt idx="76">
                  <c:v>112</c:v>
                </c:pt>
                <c:pt idx="77">
                  <c:v>111.5</c:v>
                </c:pt>
                <c:pt idx="78">
                  <c:v>105.5</c:v>
                </c:pt>
                <c:pt idx="79">
                  <c:v>108.5</c:v>
                </c:pt>
                <c:pt idx="80">
                  <c:v>112</c:v>
                </c:pt>
                <c:pt idx="81">
                  <c:v>111.5</c:v>
                </c:pt>
                <c:pt idx="82">
                  <c:v>110.5</c:v>
                </c:pt>
                <c:pt idx="83">
                  <c:v>109.5</c:v>
                </c:pt>
                <c:pt idx="84">
                  <c:v>108.5</c:v>
                </c:pt>
                <c:pt idx="85">
                  <c:v>105.5</c:v>
                </c:pt>
                <c:pt idx="86">
                  <c:v>96</c:v>
                </c:pt>
                <c:pt idx="87">
                  <c:v>112</c:v>
                </c:pt>
                <c:pt idx="88">
                  <c:v>115</c:v>
                </c:pt>
                <c:pt idx="89">
                  <c:v>111.5</c:v>
                </c:pt>
                <c:pt idx="90">
                  <c:v>111.5</c:v>
                </c:pt>
                <c:pt idx="91">
                  <c:v>107.5</c:v>
                </c:pt>
                <c:pt idx="92">
                  <c:v>107</c:v>
                </c:pt>
                <c:pt idx="93">
                  <c:v>111.5</c:v>
                </c:pt>
                <c:pt idx="94">
                  <c:v>111.5</c:v>
                </c:pt>
                <c:pt idx="95">
                  <c:v>111</c:v>
                </c:pt>
                <c:pt idx="96">
                  <c:v>110</c:v>
                </c:pt>
                <c:pt idx="97">
                  <c:v>107.5</c:v>
                </c:pt>
                <c:pt idx="98">
                  <c:v>111</c:v>
                </c:pt>
                <c:pt idx="99">
                  <c:v>99.5</c:v>
                </c:pt>
                <c:pt idx="100">
                  <c:v>101.5</c:v>
                </c:pt>
                <c:pt idx="101">
                  <c:v>115.5</c:v>
                </c:pt>
                <c:pt idx="102">
                  <c:v>111.5</c:v>
                </c:pt>
                <c:pt idx="103">
                  <c:v>111.5</c:v>
                </c:pt>
                <c:pt idx="104">
                  <c:v>109</c:v>
                </c:pt>
                <c:pt idx="105">
                  <c:v>105.5</c:v>
                </c:pt>
                <c:pt idx="106">
                  <c:v>110.5</c:v>
                </c:pt>
                <c:pt idx="107">
                  <c:v>112</c:v>
                </c:pt>
                <c:pt idx="108">
                  <c:v>110.5</c:v>
                </c:pt>
                <c:pt idx="109">
                  <c:v>111</c:v>
                </c:pt>
                <c:pt idx="110">
                  <c:v>107.5</c:v>
                </c:pt>
                <c:pt idx="111">
                  <c:v>111</c:v>
                </c:pt>
                <c:pt idx="112">
                  <c:v>102.5</c:v>
                </c:pt>
                <c:pt idx="113">
                  <c:v>98</c:v>
                </c:pt>
                <c:pt idx="114">
                  <c:v>115</c:v>
                </c:pt>
                <c:pt idx="115">
                  <c:v>113</c:v>
                </c:pt>
                <c:pt idx="116">
                  <c:v>111.5</c:v>
                </c:pt>
                <c:pt idx="117">
                  <c:v>110</c:v>
                </c:pt>
                <c:pt idx="118">
                  <c:v>105</c:v>
                </c:pt>
              </c:numCache>
            </c:numRef>
          </c:val>
        </c:ser>
        <c:marker val="1"/>
        <c:axId val="71394048"/>
        <c:axId val="71395968"/>
      </c:lineChart>
      <c:catAx>
        <c:axId val="71394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</c:title>
        <c:tickLblPos val="nextTo"/>
        <c:crossAx val="71395968"/>
        <c:crosses val="autoZero"/>
        <c:auto val="1"/>
        <c:lblAlgn val="ctr"/>
        <c:lblOffset val="100"/>
      </c:catAx>
      <c:valAx>
        <c:axId val="71395968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71394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9787722962245"/>
          <c:y val="8.6408387781314502E-2"/>
          <c:w val="0.29063346593628231"/>
          <c:h val="0.29526805159993297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'Gecko GC'!$A$1</c:f>
              <c:strCache>
                <c:ptCount val="1"/>
                <c:pt idx="0">
                  <c:v>GC</c:v>
                </c:pt>
              </c:strCache>
            </c:strRef>
          </c:tx>
          <c:marker>
            <c:symbol val="none"/>
          </c:marker>
          <c:val>
            <c:numRef>
              <c:f>'Gecko GC'!$A$2:$A$121</c:f>
              <c:numCache>
                <c:formatCode>General</c:formatCode>
                <c:ptCount val="1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0.5</c:v>
                </c:pt>
                <c:pt idx="33">
                  <c:v>50.54</c:v>
                </c:pt>
                <c:pt idx="34">
                  <c:v>47.81</c:v>
                </c:pt>
                <c:pt idx="35">
                  <c:v>42.94</c:v>
                </c:pt>
                <c:pt idx="36">
                  <c:v>46.93</c:v>
                </c:pt>
                <c:pt idx="37">
                  <c:v>47.68</c:v>
                </c:pt>
                <c:pt idx="38">
                  <c:v>53.08</c:v>
                </c:pt>
                <c:pt idx="39">
                  <c:v>48.92</c:v>
                </c:pt>
                <c:pt idx="40">
                  <c:v>45.89</c:v>
                </c:pt>
                <c:pt idx="41">
                  <c:v>48.3</c:v>
                </c:pt>
                <c:pt idx="42">
                  <c:v>44.78</c:v>
                </c:pt>
                <c:pt idx="43">
                  <c:v>45.67</c:v>
                </c:pt>
                <c:pt idx="44">
                  <c:v>42.46</c:v>
                </c:pt>
                <c:pt idx="45">
                  <c:v>47.52</c:v>
                </c:pt>
                <c:pt idx="46">
                  <c:v>46.31</c:v>
                </c:pt>
                <c:pt idx="47">
                  <c:v>54.38</c:v>
                </c:pt>
                <c:pt idx="48">
                  <c:v>46.83</c:v>
                </c:pt>
                <c:pt idx="49">
                  <c:v>45.57</c:v>
                </c:pt>
                <c:pt idx="50">
                  <c:v>44.5</c:v>
                </c:pt>
                <c:pt idx="51">
                  <c:v>42.65</c:v>
                </c:pt>
                <c:pt idx="52">
                  <c:v>41.93</c:v>
                </c:pt>
                <c:pt idx="53">
                  <c:v>53.91</c:v>
                </c:pt>
                <c:pt idx="54">
                  <c:v>45.06</c:v>
                </c:pt>
                <c:pt idx="55">
                  <c:v>50.77</c:v>
                </c:pt>
                <c:pt idx="56">
                  <c:v>47.86</c:v>
                </c:pt>
                <c:pt idx="57">
                  <c:v>43.97</c:v>
                </c:pt>
                <c:pt idx="58">
                  <c:v>49.39</c:v>
                </c:pt>
                <c:pt idx="59">
                  <c:v>46.75</c:v>
                </c:pt>
                <c:pt idx="60">
                  <c:v>48.8</c:v>
                </c:pt>
                <c:pt idx="61">
                  <c:v>48.21</c:v>
                </c:pt>
                <c:pt idx="62">
                  <c:v>47.52</c:v>
                </c:pt>
                <c:pt idx="63">
                  <c:v>47.75</c:v>
                </c:pt>
                <c:pt idx="64">
                  <c:v>45.09</c:v>
                </c:pt>
                <c:pt idx="65">
                  <c:v>51.65</c:v>
                </c:pt>
                <c:pt idx="66">
                  <c:v>50.67</c:v>
                </c:pt>
                <c:pt idx="67">
                  <c:v>45.75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</c:numCache>
            </c:numRef>
          </c:val>
        </c:ser>
        <c:ser>
          <c:idx val="1"/>
          <c:order val="1"/>
          <c:tx>
            <c:strRef>
              <c:f>'Gecko GC'!$B$1</c:f>
              <c:strCache>
                <c:ptCount val="1"/>
                <c:pt idx="0">
                  <c:v>Aggregate</c:v>
                </c:pt>
              </c:strCache>
            </c:strRef>
          </c:tx>
          <c:marker>
            <c:symbol val="none"/>
          </c:marker>
          <c:val>
            <c:numRef>
              <c:f>'Gecko GC'!$B$2:$B$121</c:f>
              <c:numCache>
                <c:formatCode>General</c:formatCode>
                <c:ptCount val="120"/>
                <c:pt idx="0">
                  <c:v>7.0000000000000021E-2</c:v>
                </c:pt>
                <c:pt idx="1">
                  <c:v>115.5</c:v>
                </c:pt>
                <c:pt idx="2">
                  <c:v>108.5</c:v>
                </c:pt>
                <c:pt idx="3">
                  <c:v>110</c:v>
                </c:pt>
                <c:pt idx="4">
                  <c:v>97.5</c:v>
                </c:pt>
                <c:pt idx="5">
                  <c:v>116</c:v>
                </c:pt>
                <c:pt idx="6">
                  <c:v>112</c:v>
                </c:pt>
                <c:pt idx="7">
                  <c:v>112</c:v>
                </c:pt>
                <c:pt idx="8">
                  <c:v>110</c:v>
                </c:pt>
                <c:pt idx="9">
                  <c:v>104.5</c:v>
                </c:pt>
                <c:pt idx="10">
                  <c:v>111.5</c:v>
                </c:pt>
                <c:pt idx="11">
                  <c:v>110.5</c:v>
                </c:pt>
                <c:pt idx="12">
                  <c:v>111.5</c:v>
                </c:pt>
                <c:pt idx="13">
                  <c:v>112</c:v>
                </c:pt>
                <c:pt idx="14">
                  <c:v>106.5</c:v>
                </c:pt>
                <c:pt idx="15">
                  <c:v>110</c:v>
                </c:pt>
                <c:pt idx="16">
                  <c:v>105.5</c:v>
                </c:pt>
                <c:pt idx="17">
                  <c:v>94.5</c:v>
                </c:pt>
                <c:pt idx="18">
                  <c:v>114.5</c:v>
                </c:pt>
                <c:pt idx="19">
                  <c:v>113</c:v>
                </c:pt>
                <c:pt idx="20">
                  <c:v>112</c:v>
                </c:pt>
                <c:pt idx="21">
                  <c:v>111</c:v>
                </c:pt>
                <c:pt idx="22">
                  <c:v>105</c:v>
                </c:pt>
                <c:pt idx="23">
                  <c:v>109.5</c:v>
                </c:pt>
                <c:pt idx="24">
                  <c:v>112</c:v>
                </c:pt>
                <c:pt idx="25">
                  <c:v>110.5</c:v>
                </c:pt>
                <c:pt idx="26">
                  <c:v>111.5</c:v>
                </c:pt>
                <c:pt idx="27">
                  <c:v>107.5</c:v>
                </c:pt>
                <c:pt idx="28">
                  <c:v>108.5</c:v>
                </c:pt>
                <c:pt idx="29">
                  <c:v>110.5</c:v>
                </c:pt>
                <c:pt idx="30">
                  <c:v>95</c:v>
                </c:pt>
                <c:pt idx="31">
                  <c:v>109.5</c:v>
                </c:pt>
                <c:pt idx="32">
                  <c:v>114</c:v>
                </c:pt>
                <c:pt idx="33">
                  <c:v>108.85</c:v>
                </c:pt>
                <c:pt idx="34">
                  <c:v>107.02</c:v>
                </c:pt>
                <c:pt idx="35">
                  <c:v>96.55</c:v>
                </c:pt>
                <c:pt idx="36">
                  <c:v>110.29</c:v>
                </c:pt>
                <c:pt idx="37">
                  <c:v>102.28</c:v>
                </c:pt>
                <c:pt idx="38">
                  <c:v>107.99000000000002</c:v>
                </c:pt>
                <c:pt idx="39">
                  <c:v>110.85</c:v>
                </c:pt>
                <c:pt idx="40">
                  <c:v>102.46000000000002</c:v>
                </c:pt>
                <c:pt idx="41">
                  <c:v>110.3</c:v>
                </c:pt>
                <c:pt idx="42">
                  <c:v>106.77</c:v>
                </c:pt>
                <c:pt idx="43">
                  <c:v>95.179999999999978</c:v>
                </c:pt>
                <c:pt idx="44">
                  <c:v>95.47</c:v>
                </c:pt>
                <c:pt idx="45">
                  <c:v>114.9</c:v>
                </c:pt>
                <c:pt idx="46">
                  <c:v>99.93</c:v>
                </c:pt>
                <c:pt idx="47">
                  <c:v>117.89</c:v>
                </c:pt>
                <c:pt idx="48">
                  <c:v>106.32</c:v>
                </c:pt>
                <c:pt idx="49">
                  <c:v>101.56</c:v>
                </c:pt>
                <c:pt idx="50">
                  <c:v>107.52</c:v>
                </c:pt>
                <c:pt idx="51">
                  <c:v>101.64</c:v>
                </c:pt>
                <c:pt idx="52">
                  <c:v>102.93</c:v>
                </c:pt>
                <c:pt idx="53">
                  <c:v>116.95</c:v>
                </c:pt>
                <c:pt idx="54">
                  <c:v>102.63</c:v>
                </c:pt>
                <c:pt idx="55">
                  <c:v>108.2</c:v>
                </c:pt>
                <c:pt idx="56">
                  <c:v>105.54</c:v>
                </c:pt>
                <c:pt idx="57">
                  <c:v>96.26</c:v>
                </c:pt>
                <c:pt idx="58">
                  <c:v>98.39</c:v>
                </c:pt>
                <c:pt idx="59">
                  <c:v>110.11</c:v>
                </c:pt>
                <c:pt idx="60">
                  <c:v>103.56</c:v>
                </c:pt>
                <c:pt idx="61">
                  <c:v>112.95</c:v>
                </c:pt>
                <c:pt idx="62">
                  <c:v>102.03</c:v>
                </c:pt>
                <c:pt idx="63">
                  <c:v>105.34</c:v>
                </c:pt>
                <c:pt idx="64">
                  <c:v>101.9</c:v>
                </c:pt>
                <c:pt idx="65">
                  <c:v>110.75</c:v>
                </c:pt>
                <c:pt idx="66">
                  <c:v>110.66999999999999</c:v>
                </c:pt>
                <c:pt idx="67">
                  <c:v>106.76</c:v>
                </c:pt>
                <c:pt idx="68">
                  <c:v>111.5</c:v>
                </c:pt>
                <c:pt idx="69">
                  <c:v>111.5</c:v>
                </c:pt>
                <c:pt idx="70">
                  <c:v>108</c:v>
                </c:pt>
                <c:pt idx="71">
                  <c:v>110</c:v>
                </c:pt>
                <c:pt idx="72">
                  <c:v>107</c:v>
                </c:pt>
                <c:pt idx="73">
                  <c:v>95</c:v>
                </c:pt>
                <c:pt idx="74">
                  <c:v>111.5</c:v>
                </c:pt>
                <c:pt idx="75">
                  <c:v>113.5</c:v>
                </c:pt>
                <c:pt idx="76">
                  <c:v>112</c:v>
                </c:pt>
                <c:pt idx="77">
                  <c:v>111.5</c:v>
                </c:pt>
                <c:pt idx="78">
                  <c:v>105.5</c:v>
                </c:pt>
                <c:pt idx="79">
                  <c:v>108.5</c:v>
                </c:pt>
                <c:pt idx="80">
                  <c:v>112</c:v>
                </c:pt>
                <c:pt idx="81">
                  <c:v>111.5</c:v>
                </c:pt>
                <c:pt idx="82">
                  <c:v>110.5</c:v>
                </c:pt>
                <c:pt idx="83">
                  <c:v>109.5</c:v>
                </c:pt>
                <c:pt idx="84">
                  <c:v>108.5</c:v>
                </c:pt>
                <c:pt idx="85">
                  <c:v>105.5</c:v>
                </c:pt>
                <c:pt idx="86">
                  <c:v>96</c:v>
                </c:pt>
                <c:pt idx="87">
                  <c:v>112</c:v>
                </c:pt>
                <c:pt idx="88">
                  <c:v>115</c:v>
                </c:pt>
                <c:pt idx="89">
                  <c:v>111.5</c:v>
                </c:pt>
                <c:pt idx="90">
                  <c:v>111.5</c:v>
                </c:pt>
                <c:pt idx="91">
                  <c:v>107.5</c:v>
                </c:pt>
                <c:pt idx="92">
                  <c:v>107</c:v>
                </c:pt>
                <c:pt idx="93">
                  <c:v>111.5</c:v>
                </c:pt>
                <c:pt idx="94">
                  <c:v>111.5</c:v>
                </c:pt>
                <c:pt idx="95">
                  <c:v>111</c:v>
                </c:pt>
                <c:pt idx="96">
                  <c:v>110</c:v>
                </c:pt>
                <c:pt idx="97">
                  <c:v>107.5</c:v>
                </c:pt>
                <c:pt idx="98">
                  <c:v>111</c:v>
                </c:pt>
                <c:pt idx="99">
                  <c:v>99.5</c:v>
                </c:pt>
                <c:pt idx="100">
                  <c:v>101.5</c:v>
                </c:pt>
                <c:pt idx="101">
                  <c:v>115.5</c:v>
                </c:pt>
                <c:pt idx="102">
                  <c:v>111.5</c:v>
                </c:pt>
                <c:pt idx="103">
                  <c:v>111.5</c:v>
                </c:pt>
                <c:pt idx="104">
                  <c:v>109</c:v>
                </c:pt>
                <c:pt idx="105">
                  <c:v>105.5</c:v>
                </c:pt>
                <c:pt idx="106">
                  <c:v>110.5</c:v>
                </c:pt>
                <c:pt idx="107">
                  <c:v>112</c:v>
                </c:pt>
                <c:pt idx="108">
                  <c:v>110.5</c:v>
                </c:pt>
                <c:pt idx="109">
                  <c:v>111</c:v>
                </c:pt>
                <c:pt idx="110">
                  <c:v>107.5</c:v>
                </c:pt>
                <c:pt idx="111">
                  <c:v>111</c:v>
                </c:pt>
                <c:pt idx="112">
                  <c:v>102.5</c:v>
                </c:pt>
                <c:pt idx="113">
                  <c:v>98</c:v>
                </c:pt>
                <c:pt idx="114">
                  <c:v>115</c:v>
                </c:pt>
                <c:pt idx="115">
                  <c:v>113</c:v>
                </c:pt>
                <c:pt idx="116">
                  <c:v>111.5</c:v>
                </c:pt>
                <c:pt idx="117">
                  <c:v>110</c:v>
                </c:pt>
                <c:pt idx="118">
                  <c:v>105</c:v>
                </c:pt>
              </c:numCache>
            </c:numRef>
          </c:val>
        </c:ser>
        <c:ser>
          <c:idx val="2"/>
          <c:order val="2"/>
          <c:tx>
            <c:strRef>
              <c:f>'Gecko GC'!$C$1</c:f>
              <c:strCache>
                <c:ptCount val="1"/>
                <c:pt idx="0">
                  <c:v>App</c:v>
                </c:pt>
              </c:strCache>
            </c:strRef>
          </c:tx>
          <c:marker>
            <c:symbol val="none"/>
          </c:marker>
          <c:val>
            <c:numRef>
              <c:f>'Gecko GC'!$C$2:$C$121</c:f>
              <c:numCache>
                <c:formatCode>General</c:formatCode>
                <c:ptCount val="120"/>
                <c:pt idx="0">
                  <c:v>7.0000000000000021E-2</c:v>
                </c:pt>
                <c:pt idx="1">
                  <c:v>115.5</c:v>
                </c:pt>
                <c:pt idx="2">
                  <c:v>108.5</c:v>
                </c:pt>
                <c:pt idx="3">
                  <c:v>110</c:v>
                </c:pt>
                <c:pt idx="4">
                  <c:v>97.5</c:v>
                </c:pt>
                <c:pt idx="5">
                  <c:v>116</c:v>
                </c:pt>
                <c:pt idx="6">
                  <c:v>112</c:v>
                </c:pt>
                <c:pt idx="7">
                  <c:v>112</c:v>
                </c:pt>
                <c:pt idx="8">
                  <c:v>110</c:v>
                </c:pt>
                <c:pt idx="9">
                  <c:v>104.5</c:v>
                </c:pt>
                <c:pt idx="10">
                  <c:v>111.5</c:v>
                </c:pt>
                <c:pt idx="11">
                  <c:v>110.5</c:v>
                </c:pt>
                <c:pt idx="12">
                  <c:v>111.5</c:v>
                </c:pt>
                <c:pt idx="13">
                  <c:v>112</c:v>
                </c:pt>
                <c:pt idx="14">
                  <c:v>106.5</c:v>
                </c:pt>
                <c:pt idx="15">
                  <c:v>110</c:v>
                </c:pt>
                <c:pt idx="16">
                  <c:v>105.5</c:v>
                </c:pt>
                <c:pt idx="17">
                  <c:v>94.5</c:v>
                </c:pt>
                <c:pt idx="18">
                  <c:v>114.5</c:v>
                </c:pt>
                <c:pt idx="19">
                  <c:v>113</c:v>
                </c:pt>
                <c:pt idx="20">
                  <c:v>112</c:v>
                </c:pt>
                <c:pt idx="21">
                  <c:v>111</c:v>
                </c:pt>
                <c:pt idx="22">
                  <c:v>105</c:v>
                </c:pt>
                <c:pt idx="23">
                  <c:v>109.5</c:v>
                </c:pt>
                <c:pt idx="24">
                  <c:v>112</c:v>
                </c:pt>
                <c:pt idx="25">
                  <c:v>110.5</c:v>
                </c:pt>
                <c:pt idx="26">
                  <c:v>111.5</c:v>
                </c:pt>
                <c:pt idx="27">
                  <c:v>107.5</c:v>
                </c:pt>
                <c:pt idx="28">
                  <c:v>108.5</c:v>
                </c:pt>
                <c:pt idx="29">
                  <c:v>110.5</c:v>
                </c:pt>
                <c:pt idx="30">
                  <c:v>95</c:v>
                </c:pt>
                <c:pt idx="31">
                  <c:v>109.5</c:v>
                </c:pt>
                <c:pt idx="32">
                  <c:v>113.5</c:v>
                </c:pt>
                <c:pt idx="33">
                  <c:v>58.31</c:v>
                </c:pt>
                <c:pt idx="34">
                  <c:v>59.21</c:v>
                </c:pt>
                <c:pt idx="35">
                  <c:v>53.61</c:v>
                </c:pt>
                <c:pt idx="36">
                  <c:v>63.36</c:v>
                </c:pt>
                <c:pt idx="37">
                  <c:v>54.6</c:v>
                </c:pt>
                <c:pt idx="38">
                  <c:v>54.91</c:v>
                </c:pt>
                <c:pt idx="39">
                  <c:v>61.93</c:v>
                </c:pt>
                <c:pt idx="40">
                  <c:v>56.57</c:v>
                </c:pt>
                <c:pt idx="41">
                  <c:v>62</c:v>
                </c:pt>
                <c:pt idx="42">
                  <c:v>61.99</c:v>
                </c:pt>
                <c:pt idx="43">
                  <c:v>49.51</c:v>
                </c:pt>
                <c:pt idx="44">
                  <c:v>53.01</c:v>
                </c:pt>
                <c:pt idx="45">
                  <c:v>67.38</c:v>
                </c:pt>
                <c:pt idx="46">
                  <c:v>53.620000000000012</c:v>
                </c:pt>
                <c:pt idx="47">
                  <c:v>63.51</c:v>
                </c:pt>
                <c:pt idx="48">
                  <c:v>59.49</c:v>
                </c:pt>
                <c:pt idx="49">
                  <c:v>55.99</c:v>
                </c:pt>
                <c:pt idx="50">
                  <c:v>63.02</c:v>
                </c:pt>
                <c:pt idx="51">
                  <c:v>58.99</c:v>
                </c:pt>
                <c:pt idx="52">
                  <c:v>61</c:v>
                </c:pt>
                <c:pt idx="53">
                  <c:v>63.04</c:v>
                </c:pt>
                <c:pt idx="54">
                  <c:v>57.57</c:v>
                </c:pt>
                <c:pt idx="55">
                  <c:v>57.43</c:v>
                </c:pt>
                <c:pt idx="56">
                  <c:v>57.68</c:v>
                </c:pt>
                <c:pt idx="57">
                  <c:v>52.290000000000013</c:v>
                </c:pt>
                <c:pt idx="58">
                  <c:v>49</c:v>
                </c:pt>
                <c:pt idx="59">
                  <c:v>63.36</c:v>
                </c:pt>
                <c:pt idx="60">
                  <c:v>54.760000000000012</c:v>
                </c:pt>
                <c:pt idx="61">
                  <c:v>64.739999999999995</c:v>
                </c:pt>
                <c:pt idx="62">
                  <c:v>54.51</c:v>
                </c:pt>
                <c:pt idx="63">
                  <c:v>57.59</c:v>
                </c:pt>
                <c:pt idx="64">
                  <c:v>56.81</c:v>
                </c:pt>
                <c:pt idx="65">
                  <c:v>59.1</c:v>
                </c:pt>
                <c:pt idx="66">
                  <c:v>60</c:v>
                </c:pt>
                <c:pt idx="67">
                  <c:v>61.01</c:v>
                </c:pt>
                <c:pt idx="68">
                  <c:v>111.5</c:v>
                </c:pt>
                <c:pt idx="69">
                  <c:v>111.5</c:v>
                </c:pt>
                <c:pt idx="70">
                  <c:v>108</c:v>
                </c:pt>
                <c:pt idx="71">
                  <c:v>110</c:v>
                </c:pt>
                <c:pt idx="72">
                  <c:v>107</c:v>
                </c:pt>
                <c:pt idx="73">
                  <c:v>95</c:v>
                </c:pt>
                <c:pt idx="74">
                  <c:v>111.5</c:v>
                </c:pt>
                <c:pt idx="75">
                  <c:v>113.5</c:v>
                </c:pt>
                <c:pt idx="76">
                  <c:v>112</c:v>
                </c:pt>
                <c:pt idx="77">
                  <c:v>111.5</c:v>
                </c:pt>
                <c:pt idx="78">
                  <c:v>105.5</c:v>
                </c:pt>
                <c:pt idx="79">
                  <c:v>108.5</c:v>
                </c:pt>
                <c:pt idx="80">
                  <c:v>112</c:v>
                </c:pt>
                <c:pt idx="81">
                  <c:v>111.5</c:v>
                </c:pt>
                <c:pt idx="82">
                  <c:v>110.5</c:v>
                </c:pt>
                <c:pt idx="83">
                  <c:v>109.5</c:v>
                </c:pt>
                <c:pt idx="84">
                  <c:v>108.5</c:v>
                </c:pt>
                <c:pt idx="85">
                  <c:v>105.5</c:v>
                </c:pt>
                <c:pt idx="86">
                  <c:v>96</c:v>
                </c:pt>
                <c:pt idx="87">
                  <c:v>112</c:v>
                </c:pt>
                <c:pt idx="88">
                  <c:v>115</c:v>
                </c:pt>
                <c:pt idx="89">
                  <c:v>111.5</c:v>
                </c:pt>
                <c:pt idx="90">
                  <c:v>111.5</c:v>
                </c:pt>
                <c:pt idx="91">
                  <c:v>107.5</c:v>
                </c:pt>
                <c:pt idx="92">
                  <c:v>107</c:v>
                </c:pt>
                <c:pt idx="93">
                  <c:v>111.5</c:v>
                </c:pt>
                <c:pt idx="94">
                  <c:v>111.5</c:v>
                </c:pt>
                <c:pt idx="95">
                  <c:v>111</c:v>
                </c:pt>
                <c:pt idx="96">
                  <c:v>110</c:v>
                </c:pt>
                <c:pt idx="97">
                  <c:v>107.5</c:v>
                </c:pt>
                <c:pt idx="98">
                  <c:v>111</c:v>
                </c:pt>
                <c:pt idx="99">
                  <c:v>99.5</c:v>
                </c:pt>
                <c:pt idx="100">
                  <c:v>101.5</c:v>
                </c:pt>
                <c:pt idx="101">
                  <c:v>115.5</c:v>
                </c:pt>
                <c:pt idx="102">
                  <c:v>111.5</c:v>
                </c:pt>
                <c:pt idx="103">
                  <c:v>111.5</c:v>
                </c:pt>
                <c:pt idx="104">
                  <c:v>109</c:v>
                </c:pt>
                <c:pt idx="105">
                  <c:v>105.5</c:v>
                </c:pt>
                <c:pt idx="106">
                  <c:v>110.5</c:v>
                </c:pt>
                <c:pt idx="107">
                  <c:v>112</c:v>
                </c:pt>
                <c:pt idx="108">
                  <c:v>110.5</c:v>
                </c:pt>
                <c:pt idx="109">
                  <c:v>111</c:v>
                </c:pt>
                <c:pt idx="110">
                  <c:v>107.5</c:v>
                </c:pt>
                <c:pt idx="111">
                  <c:v>111</c:v>
                </c:pt>
                <c:pt idx="112">
                  <c:v>102.5</c:v>
                </c:pt>
                <c:pt idx="113">
                  <c:v>98</c:v>
                </c:pt>
                <c:pt idx="114">
                  <c:v>115</c:v>
                </c:pt>
                <c:pt idx="115">
                  <c:v>113</c:v>
                </c:pt>
                <c:pt idx="116">
                  <c:v>111.5</c:v>
                </c:pt>
                <c:pt idx="117">
                  <c:v>110</c:v>
                </c:pt>
                <c:pt idx="118">
                  <c:v>105</c:v>
                </c:pt>
              </c:numCache>
            </c:numRef>
          </c:val>
        </c:ser>
        <c:marker val="1"/>
        <c:axId val="71352704"/>
        <c:axId val="71354624"/>
      </c:lineChart>
      <c:catAx>
        <c:axId val="713527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</c:title>
        <c:tickLblPos val="nextTo"/>
        <c:crossAx val="71354624"/>
        <c:crosses val="autoZero"/>
        <c:auto val="1"/>
        <c:lblAlgn val="ctr"/>
        <c:lblOffset val="100"/>
      </c:catAx>
      <c:valAx>
        <c:axId val="71354624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71352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978772296224478"/>
          <c:y val="8.6408387781314488E-2"/>
          <c:w val="0.29063346593628231"/>
          <c:h val="0.29526805159993297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22653018372703429"/>
          <c:y val="5.1241924086412267E-2"/>
          <c:w val="0.74291426071741029"/>
          <c:h val="0.6011917019987891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App Throughput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solidFill>
                <a:schemeClr val="accent3">
                  <a:shade val="50000"/>
                </a:schemeClr>
              </a:solidFill>
              <a:prstDash val="solid"/>
            </a:ln>
            <a:effectLst/>
          </c:spPr>
          <c:cat>
            <c:strRef>
              <c:f>Sheet1!$B$1:$D$1</c:f>
              <c:strCache>
                <c:ptCount val="3"/>
                <c:pt idx="0">
                  <c:v>No GC</c:v>
                </c:pt>
                <c:pt idx="1">
                  <c:v>Move-
to-Tail
GC</c:v>
                </c:pt>
                <c:pt idx="2">
                  <c:v>Compact-
in-Body
GC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120</c:v>
                </c:pt>
                <c:pt idx="1">
                  <c:v>60</c:v>
                </c:pt>
                <c:pt idx="2">
                  <c:v>118</c:v>
                </c:pt>
              </c:numCache>
            </c:numRef>
          </c:val>
        </c:ser>
        <c:axId val="71792512"/>
        <c:axId val="71794048"/>
      </c:barChart>
      <c:catAx>
        <c:axId val="7179251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1794048"/>
        <c:crosses val="autoZero"/>
        <c:auto val="1"/>
        <c:lblAlgn val="ctr"/>
        <c:lblOffset val="100"/>
      </c:catAx>
      <c:valAx>
        <c:axId val="71794048"/>
        <c:scaling>
          <c:orientation val="minMax"/>
          <c:max val="250"/>
        </c:scaling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Throughput (MB/s)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1792512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areaChart>
        <c:grouping val="stacked"/>
        <c:ser>
          <c:idx val="0"/>
          <c:order val="0"/>
          <c:tx>
            <c:strRef>
              <c:f>geckotput1!$H$1</c:f>
              <c:strCache>
                <c:ptCount val="1"/>
                <c:pt idx="0">
                  <c:v>Write</c:v>
                </c:pt>
              </c:strCache>
            </c:strRef>
          </c:tx>
          <c:val>
            <c:numRef>
              <c:f>geckotput1!$H$2:$H$121</c:f>
              <c:numCache>
                <c:formatCode>General</c:formatCode>
                <c:ptCount val="120"/>
                <c:pt idx="0">
                  <c:v>30.480468999999989</c:v>
                </c:pt>
                <c:pt idx="1">
                  <c:v>68.804687999999999</c:v>
                </c:pt>
                <c:pt idx="2">
                  <c:v>61.277344000000006</c:v>
                </c:pt>
                <c:pt idx="3">
                  <c:v>56.015625</c:v>
                </c:pt>
                <c:pt idx="4">
                  <c:v>65.722656000000001</c:v>
                </c:pt>
                <c:pt idx="5">
                  <c:v>72.007812000000001</c:v>
                </c:pt>
                <c:pt idx="6">
                  <c:v>49.246094000000006</c:v>
                </c:pt>
                <c:pt idx="7">
                  <c:v>59.613281000000001</c:v>
                </c:pt>
                <c:pt idx="8">
                  <c:v>74.437500000000057</c:v>
                </c:pt>
                <c:pt idx="9">
                  <c:v>51.011719000000006</c:v>
                </c:pt>
                <c:pt idx="10">
                  <c:v>51.953125</c:v>
                </c:pt>
                <c:pt idx="11">
                  <c:v>61.285156000000029</c:v>
                </c:pt>
                <c:pt idx="12">
                  <c:v>56.796875000000028</c:v>
                </c:pt>
                <c:pt idx="13">
                  <c:v>45.433594000000006</c:v>
                </c:pt>
                <c:pt idx="14">
                  <c:v>45.261719000000035</c:v>
                </c:pt>
                <c:pt idx="15">
                  <c:v>38.644531000000001</c:v>
                </c:pt>
                <c:pt idx="16">
                  <c:v>59.328125000000028</c:v>
                </c:pt>
                <c:pt idx="17">
                  <c:v>49.109375000000028</c:v>
                </c:pt>
                <c:pt idx="18">
                  <c:v>55.941406000000001</c:v>
                </c:pt>
                <c:pt idx="19">
                  <c:v>61.65625</c:v>
                </c:pt>
                <c:pt idx="20">
                  <c:v>54.679687999999999</c:v>
                </c:pt>
                <c:pt idx="21">
                  <c:v>60.925781000000001</c:v>
                </c:pt>
                <c:pt idx="22">
                  <c:v>51.5</c:v>
                </c:pt>
                <c:pt idx="23">
                  <c:v>39.300781000000001</c:v>
                </c:pt>
                <c:pt idx="24">
                  <c:v>39.242188000000013</c:v>
                </c:pt>
                <c:pt idx="25">
                  <c:v>73.605468999999943</c:v>
                </c:pt>
                <c:pt idx="26">
                  <c:v>67.3125</c:v>
                </c:pt>
                <c:pt idx="27">
                  <c:v>67.929687999999999</c:v>
                </c:pt>
                <c:pt idx="28">
                  <c:v>68.414062000000058</c:v>
                </c:pt>
                <c:pt idx="29">
                  <c:v>73.542968999999999</c:v>
                </c:pt>
                <c:pt idx="30">
                  <c:v>73.347656000000057</c:v>
                </c:pt>
                <c:pt idx="31">
                  <c:v>57.65625</c:v>
                </c:pt>
                <c:pt idx="32">
                  <c:v>54.972656000000001</c:v>
                </c:pt>
                <c:pt idx="33">
                  <c:v>67.957031000000001</c:v>
                </c:pt>
                <c:pt idx="34">
                  <c:v>67.921875</c:v>
                </c:pt>
                <c:pt idx="35">
                  <c:v>72.015625000000057</c:v>
                </c:pt>
                <c:pt idx="36">
                  <c:v>64.082030999999958</c:v>
                </c:pt>
                <c:pt idx="37">
                  <c:v>69.781250000000057</c:v>
                </c:pt>
                <c:pt idx="38">
                  <c:v>67.496094000000056</c:v>
                </c:pt>
                <c:pt idx="39">
                  <c:v>77.253906000000001</c:v>
                </c:pt>
                <c:pt idx="40">
                  <c:v>72.945312000000001</c:v>
                </c:pt>
                <c:pt idx="41">
                  <c:v>51.269531000000029</c:v>
                </c:pt>
                <c:pt idx="42">
                  <c:v>61.234375000000028</c:v>
                </c:pt>
                <c:pt idx="43">
                  <c:v>45.523438000000013</c:v>
                </c:pt>
                <c:pt idx="44">
                  <c:v>52.203125000000028</c:v>
                </c:pt>
                <c:pt idx="45">
                  <c:v>39.472656000000001</c:v>
                </c:pt>
                <c:pt idx="46">
                  <c:v>40.082031000000001</c:v>
                </c:pt>
                <c:pt idx="47">
                  <c:v>69.300780999999958</c:v>
                </c:pt>
                <c:pt idx="48">
                  <c:v>68.316406000000001</c:v>
                </c:pt>
                <c:pt idx="49">
                  <c:v>79.624999999999986</c:v>
                </c:pt>
                <c:pt idx="50">
                  <c:v>47.078125000000028</c:v>
                </c:pt>
                <c:pt idx="51">
                  <c:v>66.359374999999943</c:v>
                </c:pt>
                <c:pt idx="52">
                  <c:v>64.304687999999999</c:v>
                </c:pt>
                <c:pt idx="53">
                  <c:v>70.472656000000001</c:v>
                </c:pt>
                <c:pt idx="54">
                  <c:v>75.183593999999999</c:v>
                </c:pt>
                <c:pt idx="55">
                  <c:v>30.167969000000014</c:v>
                </c:pt>
                <c:pt idx="56">
                  <c:v>33.015625</c:v>
                </c:pt>
                <c:pt idx="57">
                  <c:v>78.351562000000001</c:v>
                </c:pt>
                <c:pt idx="58">
                  <c:v>76.863281000000001</c:v>
                </c:pt>
                <c:pt idx="59">
                  <c:v>68.367187999999999</c:v>
                </c:pt>
                <c:pt idx="60">
                  <c:v>40.703125000000028</c:v>
                </c:pt>
                <c:pt idx="61">
                  <c:v>67.781250000000057</c:v>
                </c:pt>
                <c:pt idx="62">
                  <c:v>76.851562000000001</c:v>
                </c:pt>
                <c:pt idx="63">
                  <c:v>67.874999999999986</c:v>
                </c:pt>
                <c:pt idx="64">
                  <c:v>67.124999999999986</c:v>
                </c:pt>
                <c:pt idx="65">
                  <c:v>68.691406000000001</c:v>
                </c:pt>
                <c:pt idx="66">
                  <c:v>65.816406000000001</c:v>
                </c:pt>
                <c:pt idx="67">
                  <c:v>69.238281000000001</c:v>
                </c:pt>
                <c:pt idx="68">
                  <c:v>63.832031000000001</c:v>
                </c:pt>
                <c:pt idx="69">
                  <c:v>69.664062000000001</c:v>
                </c:pt>
                <c:pt idx="70">
                  <c:v>63.703125000000028</c:v>
                </c:pt>
                <c:pt idx="71">
                  <c:v>75.527343999999999</c:v>
                </c:pt>
                <c:pt idx="72">
                  <c:v>60.718750000000028</c:v>
                </c:pt>
                <c:pt idx="73">
                  <c:v>57.199219000000035</c:v>
                </c:pt>
                <c:pt idx="74">
                  <c:v>65.851562000000001</c:v>
                </c:pt>
                <c:pt idx="75">
                  <c:v>62.492188000000013</c:v>
                </c:pt>
                <c:pt idx="76">
                  <c:v>68.511718999999999</c:v>
                </c:pt>
                <c:pt idx="77">
                  <c:v>61.117187999999999</c:v>
                </c:pt>
                <c:pt idx="78">
                  <c:v>58.8125</c:v>
                </c:pt>
                <c:pt idx="79">
                  <c:v>59.464843999999999</c:v>
                </c:pt>
                <c:pt idx="80">
                  <c:v>55.851561999999994</c:v>
                </c:pt>
                <c:pt idx="81">
                  <c:v>70.519531000000001</c:v>
                </c:pt>
                <c:pt idx="82">
                  <c:v>57.464843999999999</c:v>
                </c:pt>
                <c:pt idx="83">
                  <c:v>55.742188000000013</c:v>
                </c:pt>
                <c:pt idx="84">
                  <c:v>54.062500000000028</c:v>
                </c:pt>
                <c:pt idx="85">
                  <c:v>51.285156000000029</c:v>
                </c:pt>
                <c:pt idx="86">
                  <c:v>43.246094000000006</c:v>
                </c:pt>
                <c:pt idx="87">
                  <c:v>59.316406000000001</c:v>
                </c:pt>
                <c:pt idx="88">
                  <c:v>69.65625</c:v>
                </c:pt>
                <c:pt idx="89">
                  <c:v>67.558593999999999</c:v>
                </c:pt>
                <c:pt idx="90">
                  <c:v>56.796875000000028</c:v>
                </c:pt>
                <c:pt idx="91">
                  <c:v>72.65625</c:v>
                </c:pt>
                <c:pt idx="92">
                  <c:v>58.390625</c:v>
                </c:pt>
                <c:pt idx="93">
                  <c:v>59.792969000000035</c:v>
                </c:pt>
                <c:pt idx="94">
                  <c:v>66.207031000000001</c:v>
                </c:pt>
                <c:pt idx="95">
                  <c:v>53.191406000000001</c:v>
                </c:pt>
                <c:pt idx="96">
                  <c:v>78.523437999999942</c:v>
                </c:pt>
                <c:pt idx="97">
                  <c:v>62.1875</c:v>
                </c:pt>
                <c:pt idx="98">
                  <c:v>67.023437999999942</c:v>
                </c:pt>
                <c:pt idx="99">
                  <c:v>78.363281000000001</c:v>
                </c:pt>
                <c:pt idx="100">
                  <c:v>65.46875</c:v>
                </c:pt>
                <c:pt idx="101">
                  <c:v>76.347656000000057</c:v>
                </c:pt>
                <c:pt idx="102">
                  <c:v>64.648437999999942</c:v>
                </c:pt>
                <c:pt idx="103">
                  <c:v>63.714843999999999</c:v>
                </c:pt>
                <c:pt idx="104">
                  <c:v>63.195312000000065</c:v>
                </c:pt>
                <c:pt idx="105">
                  <c:v>50.90625</c:v>
                </c:pt>
                <c:pt idx="106">
                  <c:v>65.855468999999943</c:v>
                </c:pt>
                <c:pt idx="107">
                  <c:v>55.949219000000006</c:v>
                </c:pt>
                <c:pt idx="108">
                  <c:v>51.078125000000028</c:v>
                </c:pt>
                <c:pt idx="109">
                  <c:v>51.125000000000028</c:v>
                </c:pt>
                <c:pt idx="110">
                  <c:v>58.140625</c:v>
                </c:pt>
                <c:pt idx="111">
                  <c:v>43.007812000000001</c:v>
                </c:pt>
                <c:pt idx="112">
                  <c:v>45.691406000000001</c:v>
                </c:pt>
                <c:pt idx="113">
                  <c:v>52.339843999999999</c:v>
                </c:pt>
                <c:pt idx="114">
                  <c:v>49.968750000000028</c:v>
                </c:pt>
                <c:pt idx="115">
                  <c:v>63.40625</c:v>
                </c:pt>
                <c:pt idx="116">
                  <c:v>61.550781000000001</c:v>
                </c:pt>
                <c:pt idx="117">
                  <c:v>53.941406000000001</c:v>
                </c:pt>
                <c:pt idx="118">
                  <c:v>59.882812000000001</c:v>
                </c:pt>
                <c:pt idx="119">
                  <c:v>47.007812000000001</c:v>
                </c:pt>
              </c:numCache>
            </c:numRef>
          </c:val>
        </c:ser>
        <c:ser>
          <c:idx val="1"/>
          <c:order val="1"/>
          <c:tx>
            <c:strRef>
              <c:f>geckotput1!$I$1</c:f>
              <c:strCache>
                <c:ptCount val="1"/>
                <c:pt idx="0">
                  <c:v>Read</c:v>
                </c:pt>
              </c:strCache>
            </c:strRef>
          </c:tx>
          <c:val>
            <c:numRef>
              <c:f>geckotput1!$I$2:$I$121</c:f>
              <c:numCache>
                <c:formatCode>General</c:formatCode>
                <c:ptCount val="120"/>
                <c:pt idx="0">
                  <c:v>26.515625</c:v>
                </c:pt>
                <c:pt idx="1">
                  <c:v>58.585938000000013</c:v>
                </c:pt>
                <c:pt idx="2">
                  <c:v>61.625000000000028</c:v>
                </c:pt>
                <c:pt idx="3">
                  <c:v>59.914062999999999</c:v>
                </c:pt>
                <c:pt idx="4">
                  <c:v>56.515624000000003</c:v>
                </c:pt>
                <c:pt idx="5">
                  <c:v>47.734375000000028</c:v>
                </c:pt>
                <c:pt idx="6">
                  <c:v>73.140624000000059</c:v>
                </c:pt>
                <c:pt idx="7">
                  <c:v>71.269531000000001</c:v>
                </c:pt>
                <c:pt idx="8">
                  <c:v>52.218750000000028</c:v>
                </c:pt>
                <c:pt idx="9">
                  <c:v>48.640626000000005</c:v>
                </c:pt>
                <c:pt idx="10">
                  <c:v>53.4375</c:v>
                </c:pt>
                <c:pt idx="11">
                  <c:v>59.25</c:v>
                </c:pt>
                <c:pt idx="12">
                  <c:v>54.511718000000002</c:v>
                </c:pt>
                <c:pt idx="13">
                  <c:v>66.355468999999943</c:v>
                </c:pt>
                <c:pt idx="14">
                  <c:v>66.730468999999999</c:v>
                </c:pt>
                <c:pt idx="15">
                  <c:v>55.300781999999998</c:v>
                </c:pt>
                <c:pt idx="16">
                  <c:v>57.621093000000002</c:v>
                </c:pt>
                <c:pt idx="17">
                  <c:v>58.484375</c:v>
                </c:pt>
                <c:pt idx="18">
                  <c:v>48.410157000000005</c:v>
                </c:pt>
                <c:pt idx="19">
                  <c:v>51.945313000000013</c:v>
                </c:pt>
                <c:pt idx="20">
                  <c:v>67.636718999999943</c:v>
                </c:pt>
                <c:pt idx="21">
                  <c:v>69.765625999999997</c:v>
                </c:pt>
                <c:pt idx="22">
                  <c:v>70.406250000000057</c:v>
                </c:pt>
                <c:pt idx="23">
                  <c:v>60.882813999999996</c:v>
                </c:pt>
                <c:pt idx="24">
                  <c:v>71.34375</c:v>
                </c:pt>
                <c:pt idx="25">
                  <c:v>53.648438000000013</c:v>
                </c:pt>
                <c:pt idx="26">
                  <c:v>59.339844999999997</c:v>
                </c:pt>
                <c:pt idx="27">
                  <c:v>75.624999999999986</c:v>
                </c:pt>
                <c:pt idx="28">
                  <c:v>55.246093000000002</c:v>
                </c:pt>
                <c:pt idx="29">
                  <c:v>46.886718000000002</c:v>
                </c:pt>
                <c:pt idx="30">
                  <c:v>37.363281000000001</c:v>
                </c:pt>
                <c:pt idx="31">
                  <c:v>53.871094999999997</c:v>
                </c:pt>
                <c:pt idx="32">
                  <c:v>57.617187999999999</c:v>
                </c:pt>
                <c:pt idx="33">
                  <c:v>49.054686999999966</c:v>
                </c:pt>
                <c:pt idx="34">
                  <c:v>47.769532000000041</c:v>
                </c:pt>
                <c:pt idx="35">
                  <c:v>62.976562000000001</c:v>
                </c:pt>
                <c:pt idx="36">
                  <c:v>56.097657000000005</c:v>
                </c:pt>
                <c:pt idx="37">
                  <c:v>76.613281000000001</c:v>
                </c:pt>
                <c:pt idx="38">
                  <c:v>104.691406</c:v>
                </c:pt>
                <c:pt idx="39">
                  <c:v>62.05468799999997</c:v>
                </c:pt>
                <c:pt idx="40">
                  <c:v>56.539062000000001</c:v>
                </c:pt>
                <c:pt idx="41">
                  <c:v>54.480467999999995</c:v>
                </c:pt>
                <c:pt idx="42">
                  <c:v>59.476563000000006</c:v>
                </c:pt>
                <c:pt idx="43">
                  <c:v>53.000001000000005</c:v>
                </c:pt>
                <c:pt idx="44">
                  <c:v>55.953125</c:v>
                </c:pt>
                <c:pt idx="45">
                  <c:v>41.652344000000006</c:v>
                </c:pt>
                <c:pt idx="46">
                  <c:v>48.335937000000001</c:v>
                </c:pt>
                <c:pt idx="47">
                  <c:v>57.332031000000001</c:v>
                </c:pt>
                <c:pt idx="48">
                  <c:v>95.085936999999959</c:v>
                </c:pt>
                <c:pt idx="49">
                  <c:v>76.460937000000001</c:v>
                </c:pt>
                <c:pt idx="50">
                  <c:v>54.507813000000006</c:v>
                </c:pt>
                <c:pt idx="51">
                  <c:v>67.480469999999997</c:v>
                </c:pt>
                <c:pt idx="52">
                  <c:v>55.76171800000003</c:v>
                </c:pt>
                <c:pt idx="53">
                  <c:v>48.308593000000002</c:v>
                </c:pt>
                <c:pt idx="54">
                  <c:v>91.882811999999959</c:v>
                </c:pt>
                <c:pt idx="55">
                  <c:v>53.042969000000006</c:v>
                </c:pt>
                <c:pt idx="56">
                  <c:v>63.687501000000005</c:v>
                </c:pt>
                <c:pt idx="57">
                  <c:v>91.007812999999999</c:v>
                </c:pt>
                <c:pt idx="58">
                  <c:v>52.84375</c:v>
                </c:pt>
                <c:pt idx="59">
                  <c:v>58.464843999999999</c:v>
                </c:pt>
                <c:pt idx="60">
                  <c:v>60.15625</c:v>
                </c:pt>
                <c:pt idx="61">
                  <c:v>77.808594999999983</c:v>
                </c:pt>
                <c:pt idx="62">
                  <c:v>63.941406000000001</c:v>
                </c:pt>
                <c:pt idx="63">
                  <c:v>74.082031999999941</c:v>
                </c:pt>
                <c:pt idx="64">
                  <c:v>72.757812999999999</c:v>
                </c:pt>
                <c:pt idx="65">
                  <c:v>76.035156000000001</c:v>
                </c:pt>
                <c:pt idx="66">
                  <c:v>54.003906000000001</c:v>
                </c:pt>
                <c:pt idx="67">
                  <c:v>47.039062000000001</c:v>
                </c:pt>
                <c:pt idx="68">
                  <c:v>58.046874000000003</c:v>
                </c:pt>
                <c:pt idx="69">
                  <c:v>74.113281999999998</c:v>
                </c:pt>
                <c:pt idx="70">
                  <c:v>65.195311999999959</c:v>
                </c:pt>
                <c:pt idx="71">
                  <c:v>50.796874000000003</c:v>
                </c:pt>
                <c:pt idx="72">
                  <c:v>45.019531000000001</c:v>
                </c:pt>
                <c:pt idx="73">
                  <c:v>71.289062999999999</c:v>
                </c:pt>
                <c:pt idx="74">
                  <c:v>79.242187999999999</c:v>
                </c:pt>
                <c:pt idx="75">
                  <c:v>63.539062000000001</c:v>
                </c:pt>
                <c:pt idx="76">
                  <c:v>74.679686999999959</c:v>
                </c:pt>
                <c:pt idx="77">
                  <c:v>50.63671800000003</c:v>
                </c:pt>
                <c:pt idx="78">
                  <c:v>53.03125</c:v>
                </c:pt>
                <c:pt idx="79">
                  <c:v>73.070311999999959</c:v>
                </c:pt>
                <c:pt idx="80">
                  <c:v>84.351562000000001</c:v>
                </c:pt>
                <c:pt idx="81">
                  <c:v>58.90625</c:v>
                </c:pt>
                <c:pt idx="82">
                  <c:v>73.570313999999982</c:v>
                </c:pt>
                <c:pt idx="83">
                  <c:v>93.777343000000002</c:v>
                </c:pt>
                <c:pt idx="84">
                  <c:v>70.199218999999999</c:v>
                </c:pt>
                <c:pt idx="85">
                  <c:v>70.429687000000001</c:v>
                </c:pt>
                <c:pt idx="86">
                  <c:v>69.402343999999999</c:v>
                </c:pt>
                <c:pt idx="87">
                  <c:v>66.296875999999983</c:v>
                </c:pt>
                <c:pt idx="88">
                  <c:v>65.253906000000001</c:v>
                </c:pt>
                <c:pt idx="89">
                  <c:v>62.468751000000012</c:v>
                </c:pt>
                <c:pt idx="90">
                  <c:v>54.144532000000012</c:v>
                </c:pt>
                <c:pt idx="91">
                  <c:v>49.113281999999998</c:v>
                </c:pt>
                <c:pt idx="92">
                  <c:v>56.835937000000001</c:v>
                </c:pt>
                <c:pt idx="93">
                  <c:v>55.789063000000006</c:v>
                </c:pt>
                <c:pt idx="94">
                  <c:v>62.234375000000028</c:v>
                </c:pt>
                <c:pt idx="95">
                  <c:v>53.394531000000001</c:v>
                </c:pt>
                <c:pt idx="96">
                  <c:v>58</c:v>
                </c:pt>
                <c:pt idx="97">
                  <c:v>66.207031999999998</c:v>
                </c:pt>
                <c:pt idx="98">
                  <c:v>60.484375</c:v>
                </c:pt>
                <c:pt idx="99">
                  <c:v>63.289062000000001</c:v>
                </c:pt>
                <c:pt idx="100">
                  <c:v>66.757812999999999</c:v>
                </c:pt>
                <c:pt idx="101">
                  <c:v>57.5</c:v>
                </c:pt>
                <c:pt idx="102">
                  <c:v>48.769531000000029</c:v>
                </c:pt>
                <c:pt idx="103">
                  <c:v>62.183594000000006</c:v>
                </c:pt>
                <c:pt idx="104">
                  <c:v>58.558594000000006</c:v>
                </c:pt>
                <c:pt idx="105">
                  <c:v>54.582032000000012</c:v>
                </c:pt>
                <c:pt idx="106">
                  <c:v>65.019531000000001</c:v>
                </c:pt>
                <c:pt idx="107">
                  <c:v>81.074218000000002</c:v>
                </c:pt>
                <c:pt idx="108">
                  <c:v>75.445312000000001</c:v>
                </c:pt>
                <c:pt idx="109">
                  <c:v>61.015625</c:v>
                </c:pt>
                <c:pt idx="110">
                  <c:v>68.042968999999999</c:v>
                </c:pt>
                <c:pt idx="111">
                  <c:v>67.957031999999998</c:v>
                </c:pt>
                <c:pt idx="112">
                  <c:v>85.187499000000003</c:v>
                </c:pt>
                <c:pt idx="113">
                  <c:v>77.207031999999998</c:v>
                </c:pt>
                <c:pt idx="114">
                  <c:v>69.167968999999999</c:v>
                </c:pt>
                <c:pt idx="115">
                  <c:v>78.886717999999988</c:v>
                </c:pt>
                <c:pt idx="116">
                  <c:v>68.609374999999943</c:v>
                </c:pt>
                <c:pt idx="117">
                  <c:v>42.628907000000012</c:v>
                </c:pt>
                <c:pt idx="118">
                  <c:v>63.707031000000001</c:v>
                </c:pt>
                <c:pt idx="119">
                  <c:v>60.941406000000001</c:v>
                </c:pt>
              </c:numCache>
            </c:numRef>
          </c:val>
        </c:ser>
        <c:axId val="71795456"/>
        <c:axId val="71797376"/>
      </c:areaChart>
      <c:catAx>
        <c:axId val="717954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</c:title>
        <c:tickLblPos val="nextTo"/>
        <c:crossAx val="71797376"/>
        <c:crosses val="autoZero"/>
        <c:auto val="1"/>
        <c:lblAlgn val="ctr"/>
        <c:lblOffset val="100"/>
      </c:catAx>
      <c:valAx>
        <c:axId val="71797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7179545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059864391951048"/>
          <c:y val="8.2949475065616798E-2"/>
          <c:w val="0.31384580052493438"/>
          <c:h val="0.13039734616506288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areaChart>
        <c:grouping val="stacked"/>
        <c:ser>
          <c:idx val="0"/>
          <c:order val="0"/>
          <c:tx>
            <c:strRef>
              <c:f>lfstput1!$H$1</c:f>
              <c:strCache>
                <c:ptCount val="1"/>
                <c:pt idx="0">
                  <c:v>Write</c:v>
                </c:pt>
              </c:strCache>
            </c:strRef>
          </c:tx>
          <c:val>
            <c:numRef>
              <c:f>lfstput1!$H$2:$H$121</c:f>
              <c:numCache>
                <c:formatCode>General</c:formatCode>
                <c:ptCount val="120"/>
                <c:pt idx="0">
                  <c:v>11.226561999999999</c:v>
                </c:pt>
                <c:pt idx="1">
                  <c:v>11.933594000000006</c:v>
                </c:pt>
                <c:pt idx="2">
                  <c:v>16.09375</c:v>
                </c:pt>
                <c:pt idx="3">
                  <c:v>18.953125</c:v>
                </c:pt>
                <c:pt idx="4">
                  <c:v>10.792968999999999</c:v>
                </c:pt>
                <c:pt idx="5">
                  <c:v>13.578125</c:v>
                </c:pt>
                <c:pt idx="6">
                  <c:v>25.113281000000015</c:v>
                </c:pt>
                <c:pt idx="7">
                  <c:v>26.425780999999979</c:v>
                </c:pt>
                <c:pt idx="8">
                  <c:v>27.171875000000028</c:v>
                </c:pt>
                <c:pt idx="9">
                  <c:v>15.605469000000006</c:v>
                </c:pt>
                <c:pt idx="10">
                  <c:v>14.835938000000002</c:v>
                </c:pt>
                <c:pt idx="11">
                  <c:v>12.320311999999999</c:v>
                </c:pt>
                <c:pt idx="12">
                  <c:v>10.375000000000007</c:v>
                </c:pt>
                <c:pt idx="13">
                  <c:v>12.15625</c:v>
                </c:pt>
                <c:pt idx="14">
                  <c:v>12.832031000000002</c:v>
                </c:pt>
                <c:pt idx="15">
                  <c:v>8.2929689999999994</c:v>
                </c:pt>
                <c:pt idx="16">
                  <c:v>22.054687999999999</c:v>
                </c:pt>
                <c:pt idx="17">
                  <c:v>25.113281000000015</c:v>
                </c:pt>
                <c:pt idx="18">
                  <c:v>11.113281000000001</c:v>
                </c:pt>
                <c:pt idx="19">
                  <c:v>12.367188000000002</c:v>
                </c:pt>
                <c:pt idx="20">
                  <c:v>12.464844000000006</c:v>
                </c:pt>
                <c:pt idx="21">
                  <c:v>15.460938000000002</c:v>
                </c:pt>
                <c:pt idx="22">
                  <c:v>25.203125</c:v>
                </c:pt>
                <c:pt idx="23">
                  <c:v>13.042968999999999</c:v>
                </c:pt>
                <c:pt idx="24">
                  <c:v>14.160156000000002</c:v>
                </c:pt>
                <c:pt idx="25">
                  <c:v>19.925780999999979</c:v>
                </c:pt>
                <c:pt idx="26">
                  <c:v>38.421875</c:v>
                </c:pt>
                <c:pt idx="27">
                  <c:v>33.792969000000035</c:v>
                </c:pt>
                <c:pt idx="28">
                  <c:v>18.570311999999987</c:v>
                </c:pt>
                <c:pt idx="29">
                  <c:v>18.4375</c:v>
                </c:pt>
                <c:pt idx="30">
                  <c:v>7.234375</c:v>
                </c:pt>
                <c:pt idx="31">
                  <c:v>7.8359379999999961</c:v>
                </c:pt>
                <c:pt idx="32">
                  <c:v>12.089844000000006</c:v>
                </c:pt>
                <c:pt idx="33">
                  <c:v>39.964843999999999</c:v>
                </c:pt>
                <c:pt idx="34">
                  <c:v>24.363281000000001</c:v>
                </c:pt>
                <c:pt idx="35">
                  <c:v>22.066405999999986</c:v>
                </c:pt>
                <c:pt idx="36">
                  <c:v>14.046875</c:v>
                </c:pt>
                <c:pt idx="37">
                  <c:v>13.777343999999999</c:v>
                </c:pt>
                <c:pt idx="38">
                  <c:v>19.175781000000001</c:v>
                </c:pt>
                <c:pt idx="39">
                  <c:v>18.558593999999989</c:v>
                </c:pt>
                <c:pt idx="40">
                  <c:v>25.136718999999999</c:v>
                </c:pt>
                <c:pt idx="41">
                  <c:v>23.804687999999999</c:v>
                </c:pt>
                <c:pt idx="42">
                  <c:v>12.847656000000002</c:v>
                </c:pt>
                <c:pt idx="43">
                  <c:v>14.96875</c:v>
                </c:pt>
                <c:pt idx="44">
                  <c:v>19.335937999999999</c:v>
                </c:pt>
                <c:pt idx="45">
                  <c:v>23.34375</c:v>
                </c:pt>
                <c:pt idx="46">
                  <c:v>25.125</c:v>
                </c:pt>
                <c:pt idx="47">
                  <c:v>16.730468999999999</c:v>
                </c:pt>
                <c:pt idx="48">
                  <c:v>12.125</c:v>
                </c:pt>
                <c:pt idx="49">
                  <c:v>19.328125</c:v>
                </c:pt>
                <c:pt idx="50">
                  <c:v>7.9960940000000003</c:v>
                </c:pt>
                <c:pt idx="51">
                  <c:v>16.238281000000001</c:v>
                </c:pt>
                <c:pt idx="52">
                  <c:v>21.421875000000014</c:v>
                </c:pt>
                <c:pt idx="53">
                  <c:v>24.25</c:v>
                </c:pt>
                <c:pt idx="54">
                  <c:v>14.578125</c:v>
                </c:pt>
                <c:pt idx="55">
                  <c:v>17.667969000000014</c:v>
                </c:pt>
                <c:pt idx="56">
                  <c:v>12.253906000000002</c:v>
                </c:pt>
                <c:pt idx="57">
                  <c:v>12.40625</c:v>
                </c:pt>
                <c:pt idx="58">
                  <c:v>23.605468999999999</c:v>
                </c:pt>
                <c:pt idx="59">
                  <c:v>21.363281000000001</c:v>
                </c:pt>
                <c:pt idx="60">
                  <c:v>12.078125</c:v>
                </c:pt>
                <c:pt idx="61">
                  <c:v>10.902344000000006</c:v>
                </c:pt>
                <c:pt idx="62">
                  <c:v>22.382811999999987</c:v>
                </c:pt>
                <c:pt idx="63">
                  <c:v>17.867187999999999</c:v>
                </c:pt>
                <c:pt idx="64">
                  <c:v>21.097656000000001</c:v>
                </c:pt>
                <c:pt idx="65">
                  <c:v>10.285156000000002</c:v>
                </c:pt>
                <c:pt idx="66">
                  <c:v>18.648437999999981</c:v>
                </c:pt>
                <c:pt idx="67">
                  <c:v>14.148438000000001</c:v>
                </c:pt>
                <c:pt idx="68">
                  <c:v>13.578125</c:v>
                </c:pt>
                <c:pt idx="69">
                  <c:v>22.242187999999981</c:v>
                </c:pt>
                <c:pt idx="70">
                  <c:v>10.203125</c:v>
                </c:pt>
                <c:pt idx="71">
                  <c:v>12.484375</c:v>
                </c:pt>
                <c:pt idx="72">
                  <c:v>16.054687999999999</c:v>
                </c:pt>
                <c:pt idx="73">
                  <c:v>16.28125</c:v>
                </c:pt>
                <c:pt idx="74">
                  <c:v>14.832031000000002</c:v>
                </c:pt>
                <c:pt idx="75">
                  <c:v>16.378906000000001</c:v>
                </c:pt>
                <c:pt idx="76">
                  <c:v>15.136718999999999</c:v>
                </c:pt>
                <c:pt idx="77">
                  <c:v>12.027343999999999</c:v>
                </c:pt>
                <c:pt idx="78">
                  <c:v>26.171875000000028</c:v>
                </c:pt>
                <c:pt idx="79">
                  <c:v>20.449218999999989</c:v>
                </c:pt>
                <c:pt idx="80">
                  <c:v>15.492188000000002</c:v>
                </c:pt>
                <c:pt idx="81">
                  <c:v>17.296875000000014</c:v>
                </c:pt>
                <c:pt idx="82">
                  <c:v>17.742187999999981</c:v>
                </c:pt>
                <c:pt idx="83">
                  <c:v>23.062499999999982</c:v>
                </c:pt>
                <c:pt idx="84">
                  <c:v>29.562499999999982</c:v>
                </c:pt>
                <c:pt idx="85">
                  <c:v>41.386719000000006</c:v>
                </c:pt>
                <c:pt idx="86">
                  <c:v>25.71875</c:v>
                </c:pt>
                <c:pt idx="87">
                  <c:v>33.90625</c:v>
                </c:pt>
                <c:pt idx="88">
                  <c:v>24.585937999999981</c:v>
                </c:pt>
                <c:pt idx="89">
                  <c:v>25.156250000000014</c:v>
                </c:pt>
                <c:pt idx="90">
                  <c:v>25.425780999999979</c:v>
                </c:pt>
                <c:pt idx="91">
                  <c:v>12.375000000000007</c:v>
                </c:pt>
                <c:pt idx="92">
                  <c:v>14.621093999999999</c:v>
                </c:pt>
                <c:pt idx="93">
                  <c:v>13.476562000000007</c:v>
                </c:pt>
                <c:pt idx="94">
                  <c:v>23.085937999999981</c:v>
                </c:pt>
                <c:pt idx="95">
                  <c:v>12.320311999999999</c:v>
                </c:pt>
                <c:pt idx="96">
                  <c:v>22.289061999999987</c:v>
                </c:pt>
                <c:pt idx="97">
                  <c:v>16.25</c:v>
                </c:pt>
                <c:pt idx="98">
                  <c:v>12.082031000000002</c:v>
                </c:pt>
                <c:pt idx="99">
                  <c:v>26.015625</c:v>
                </c:pt>
                <c:pt idx="100">
                  <c:v>29.695311999999987</c:v>
                </c:pt>
                <c:pt idx="101">
                  <c:v>45.859375</c:v>
                </c:pt>
                <c:pt idx="102">
                  <c:v>39.515625</c:v>
                </c:pt>
                <c:pt idx="103">
                  <c:v>22.023437999999981</c:v>
                </c:pt>
                <c:pt idx="104">
                  <c:v>22.132812000000001</c:v>
                </c:pt>
                <c:pt idx="105">
                  <c:v>16.714843999999999</c:v>
                </c:pt>
                <c:pt idx="106">
                  <c:v>19.886718999999989</c:v>
                </c:pt>
                <c:pt idx="107">
                  <c:v>26.21875</c:v>
                </c:pt>
                <c:pt idx="108">
                  <c:v>48.035156000000029</c:v>
                </c:pt>
                <c:pt idx="109">
                  <c:v>53.093750000000028</c:v>
                </c:pt>
                <c:pt idx="110">
                  <c:v>39.433594000000006</c:v>
                </c:pt>
                <c:pt idx="111">
                  <c:v>42.953125</c:v>
                </c:pt>
                <c:pt idx="112">
                  <c:v>29.996093999999989</c:v>
                </c:pt>
                <c:pt idx="113">
                  <c:v>29.085937999999981</c:v>
                </c:pt>
                <c:pt idx="114">
                  <c:v>41.484375</c:v>
                </c:pt>
                <c:pt idx="115">
                  <c:v>34.625000000000028</c:v>
                </c:pt>
                <c:pt idx="116">
                  <c:v>37.222656000000029</c:v>
                </c:pt>
                <c:pt idx="117">
                  <c:v>43.300781000000001</c:v>
                </c:pt>
                <c:pt idx="118">
                  <c:v>35.742188000000013</c:v>
                </c:pt>
                <c:pt idx="119">
                  <c:v>27.164062000000001</c:v>
                </c:pt>
              </c:numCache>
            </c:numRef>
          </c:val>
        </c:ser>
        <c:ser>
          <c:idx val="1"/>
          <c:order val="1"/>
          <c:tx>
            <c:strRef>
              <c:f>lfstput1!$I$1</c:f>
              <c:strCache>
                <c:ptCount val="1"/>
                <c:pt idx="0">
                  <c:v>Read</c:v>
                </c:pt>
              </c:strCache>
            </c:strRef>
          </c:tx>
          <c:val>
            <c:numRef>
              <c:f>lfstput1!$I$2:$I$121</c:f>
              <c:numCache>
                <c:formatCode>General</c:formatCode>
                <c:ptCount val="120"/>
                <c:pt idx="0">
                  <c:v>19.097656000000001</c:v>
                </c:pt>
                <c:pt idx="1">
                  <c:v>29.152343999999989</c:v>
                </c:pt>
                <c:pt idx="2">
                  <c:v>37.203126000000012</c:v>
                </c:pt>
                <c:pt idx="3">
                  <c:v>27.156250000000014</c:v>
                </c:pt>
                <c:pt idx="4">
                  <c:v>24.570311999999987</c:v>
                </c:pt>
                <c:pt idx="5">
                  <c:v>37.242188000000013</c:v>
                </c:pt>
                <c:pt idx="6">
                  <c:v>40.050781000000001</c:v>
                </c:pt>
                <c:pt idx="7">
                  <c:v>37.269531000000029</c:v>
                </c:pt>
                <c:pt idx="8">
                  <c:v>31.75</c:v>
                </c:pt>
                <c:pt idx="9">
                  <c:v>26.195311999999987</c:v>
                </c:pt>
                <c:pt idx="10">
                  <c:v>31.070311999999987</c:v>
                </c:pt>
                <c:pt idx="11">
                  <c:v>31.855468000000005</c:v>
                </c:pt>
                <c:pt idx="12">
                  <c:v>25.062498999999985</c:v>
                </c:pt>
                <c:pt idx="13">
                  <c:v>23.535156000000001</c:v>
                </c:pt>
                <c:pt idx="14">
                  <c:v>28.394531999999987</c:v>
                </c:pt>
                <c:pt idx="15">
                  <c:v>29.9375</c:v>
                </c:pt>
                <c:pt idx="16">
                  <c:v>31.628906000000001</c:v>
                </c:pt>
                <c:pt idx="17">
                  <c:v>27.488281999999977</c:v>
                </c:pt>
                <c:pt idx="18">
                  <c:v>24.75</c:v>
                </c:pt>
                <c:pt idx="19">
                  <c:v>29.375</c:v>
                </c:pt>
                <c:pt idx="20">
                  <c:v>28.28125</c:v>
                </c:pt>
                <c:pt idx="21">
                  <c:v>28.355468000000005</c:v>
                </c:pt>
                <c:pt idx="22">
                  <c:v>30.84375</c:v>
                </c:pt>
                <c:pt idx="23">
                  <c:v>30.757812000000001</c:v>
                </c:pt>
                <c:pt idx="24">
                  <c:v>30.09375</c:v>
                </c:pt>
                <c:pt idx="25">
                  <c:v>26.984374000000003</c:v>
                </c:pt>
                <c:pt idx="26">
                  <c:v>27.160156999999987</c:v>
                </c:pt>
                <c:pt idx="27">
                  <c:v>42.57031400000001</c:v>
                </c:pt>
                <c:pt idx="28">
                  <c:v>22.316406999999987</c:v>
                </c:pt>
                <c:pt idx="29">
                  <c:v>26.367187999999999</c:v>
                </c:pt>
                <c:pt idx="30">
                  <c:v>25.953125</c:v>
                </c:pt>
                <c:pt idx="31">
                  <c:v>28.558593999999989</c:v>
                </c:pt>
                <c:pt idx="32">
                  <c:v>34.968749000000003</c:v>
                </c:pt>
                <c:pt idx="33">
                  <c:v>34.378906000000001</c:v>
                </c:pt>
                <c:pt idx="34">
                  <c:v>28.949218999999989</c:v>
                </c:pt>
                <c:pt idx="35">
                  <c:v>34.746094000000006</c:v>
                </c:pt>
                <c:pt idx="36">
                  <c:v>32.968750000000028</c:v>
                </c:pt>
                <c:pt idx="37">
                  <c:v>30.031250000000014</c:v>
                </c:pt>
                <c:pt idx="38">
                  <c:v>28.660156999999987</c:v>
                </c:pt>
                <c:pt idx="39">
                  <c:v>38.980468999999999</c:v>
                </c:pt>
                <c:pt idx="40">
                  <c:v>36.925782000000012</c:v>
                </c:pt>
                <c:pt idx="41">
                  <c:v>48.140624000000003</c:v>
                </c:pt>
                <c:pt idx="42">
                  <c:v>35.289062000000001</c:v>
                </c:pt>
                <c:pt idx="43">
                  <c:v>39.222655000000039</c:v>
                </c:pt>
                <c:pt idx="44">
                  <c:v>48.347656000000001</c:v>
                </c:pt>
                <c:pt idx="45">
                  <c:v>51.347656999999998</c:v>
                </c:pt>
                <c:pt idx="46">
                  <c:v>35.136719000000035</c:v>
                </c:pt>
                <c:pt idx="47">
                  <c:v>34.179687999999999</c:v>
                </c:pt>
                <c:pt idx="48">
                  <c:v>25.71875</c:v>
                </c:pt>
                <c:pt idx="49">
                  <c:v>23.968749999999972</c:v>
                </c:pt>
                <c:pt idx="50">
                  <c:v>24.882812999999981</c:v>
                </c:pt>
                <c:pt idx="51">
                  <c:v>26.632812999999999</c:v>
                </c:pt>
                <c:pt idx="52">
                  <c:v>22.511718999999999</c:v>
                </c:pt>
                <c:pt idx="53">
                  <c:v>28.429687999999981</c:v>
                </c:pt>
                <c:pt idx="54">
                  <c:v>32.078126000000012</c:v>
                </c:pt>
                <c:pt idx="55">
                  <c:v>43.851563999999996</c:v>
                </c:pt>
                <c:pt idx="56">
                  <c:v>36.792969000000035</c:v>
                </c:pt>
                <c:pt idx="57">
                  <c:v>32.160156000000029</c:v>
                </c:pt>
                <c:pt idx="58">
                  <c:v>30.308593999999989</c:v>
                </c:pt>
                <c:pt idx="59">
                  <c:v>27.375</c:v>
                </c:pt>
                <c:pt idx="60">
                  <c:v>30.800781000000001</c:v>
                </c:pt>
                <c:pt idx="61">
                  <c:v>30.347656000000001</c:v>
                </c:pt>
                <c:pt idx="62">
                  <c:v>32.32031200000003</c:v>
                </c:pt>
                <c:pt idx="63">
                  <c:v>27.167969999999997</c:v>
                </c:pt>
                <c:pt idx="64">
                  <c:v>30.09375</c:v>
                </c:pt>
                <c:pt idx="65">
                  <c:v>27.851562999999999</c:v>
                </c:pt>
                <c:pt idx="66">
                  <c:v>25.90625</c:v>
                </c:pt>
                <c:pt idx="67">
                  <c:v>32.53125</c:v>
                </c:pt>
                <c:pt idx="68">
                  <c:v>33.863281999999998</c:v>
                </c:pt>
                <c:pt idx="69">
                  <c:v>40.714843999999999</c:v>
                </c:pt>
                <c:pt idx="70">
                  <c:v>33.710938000000013</c:v>
                </c:pt>
                <c:pt idx="71">
                  <c:v>30.664062000000001</c:v>
                </c:pt>
                <c:pt idx="72">
                  <c:v>32.19921800000003</c:v>
                </c:pt>
                <c:pt idx="73">
                  <c:v>27.554687999999999</c:v>
                </c:pt>
                <c:pt idx="74">
                  <c:v>37.550781000000001</c:v>
                </c:pt>
                <c:pt idx="75">
                  <c:v>37.648438000000013</c:v>
                </c:pt>
                <c:pt idx="76">
                  <c:v>31.140625</c:v>
                </c:pt>
                <c:pt idx="77">
                  <c:v>28.199218000000005</c:v>
                </c:pt>
                <c:pt idx="78">
                  <c:v>37.660156000000029</c:v>
                </c:pt>
                <c:pt idx="79">
                  <c:v>36.710938000000013</c:v>
                </c:pt>
                <c:pt idx="80">
                  <c:v>33.996094000000006</c:v>
                </c:pt>
                <c:pt idx="81">
                  <c:v>35.105469000000006</c:v>
                </c:pt>
                <c:pt idx="82">
                  <c:v>32.062500000000028</c:v>
                </c:pt>
                <c:pt idx="83">
                  <c:v>27.558593000000002</c:v>
                </c:pt>
                <c:pt idx="84">
                  <c:v>32.542968000000002</c:v>
                </c:pt>
                <c:pt idx="85">
                  <c:v>33.394532000000012</c:v>
                </c:pt>
                <c:pt idx="86">
                  <c:v>30.34375</c:v>
                </c:pt>
                <c:pt idx="87">
                  <c:v>35.675781000000001</c:v>
                </c:pt>
                <c:pt idx="88">
                  <c:v>43.875</c:v>
                </c:pt>
                <c:pt idx="89">
                  <c:v>35.367187000000001</c:v>
                </c:pt>
                <c:pt idx="90">
                  <c:v>35.222656000000029</c:v>
                </c:pt>
                <c:pt idx="91">
                  <c:v>22.64843699999998</c:v>
                </c:pt>
                <c:pt idx="92">
                  <c:v>22.777343999999989</c:v>
                </c:pt>
                <c:pt idx="93">
                  <c:v>27.164062999999999</c:v>
                </c:pt>
                <c:pt idx="94">
                  <c:v>25.574218999999999</c:v>
                </c:pt>
                <c:pt idx="95">
                  <c:v>24.324218000000005</c:v>
                </c:pt>
                <c:pt idx="96">
                  <c:v>25.859375000000014</c:v>
                </c:pt>
                <c:pt idx="97">
                  <c:v>30.742187999999981</c:v>
                </c:pt>
                <c:pt idx="98">
                  <c:v>38.238282000000012</c:v>
                </c:pt>
                <c:pt idx="99">
                  <c:v>33.175781000000001</c:v>
                </c:pt>
                <c:pt idx="100">
                  <c:v>34.964843999999999</c:v>
                </c:pt>
                <c:pt idx="101">
                  <c:v>24.546875000000014</c:v>
                </c:pt>
                <c:pt idx="102">
                  <c:v>23.6875</c:v>
                </c:pt>
                <c:pt idx="103">
                  <c:v>19.808592999999977</c:v>
                </c:pt>
                <c:pt idx="104">
                  <c:v>19.675781000000001</c:v>
                </c:pt>
                <c:pt idx="105">
                  <c:v>19.484375</c:v>
                </c:pt>
                <c:pt idx="106">
                  <c:v>18.8125</c:v>
                </c:pt>
                <c:pt idx="107">
                  <c:v>18.164063000000017</c:v>
                </c:pt>
                <c:pt idx="108">
                  <c:v>24.378906000000001</c:v>
                </c:pt>
                <c:pt idx="109">
                  <c:v>38.351561999999994</c:v>
                </c:pt>
                <c:pt idx="110">
                  <c:v>52.75</c:v>
                </c:pt>
                <c:pt idx="111">
                  <c:v>61.839843000000002</c:v>
                </c:pt>
                <c:pt idx="112">
                  <c:v>50.519532000000012</c:v>
                </c:pt>
                <c:pt idx="113">
                  <c:v>37.714843999999999</c:v>
                </c:pt>
                <c:pt idx="114">
                  <c:v>43.441406999999998</c:v>
                </c:pt>
                <c:pt idx="115">
                  <c:v>39.78125</c:v>
                </c:pt>
                <c:pt idx="116">
                  <c:v>34.847656000000001</c:v>
                </c:pt>
                <c:pt idx="117">
                  <c:v>52.863281000000001</c:v>
                </c:pt>
                <c:pt idx="118">
                  <c:v>44.769531000000029</c:v>
                </c:pt>
                <c:pt idx="119">
                  <c:v>50.25</c:v>
                </c:pt>
              </c:numCache>
            </c:numRef>
          </c:val>
        </c:ser>
        <c:axId val="49617920"/>
        <c:axId val="49628288"/>
      </c:areaChart>
      <c:catAx>
        <c:axId val="49617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(s)</a:t>
                </a:r>
              </a:p>
            </c:rich>
          </c:tx>
        </c:title>
        <c:tickLblPos val="nextTo"/>
        <c:crossAx val="49628288"/>
        <c:crosses val="autoZero"/>
        <c:auto val="1"/>
        <c:lblAlgn val="ctr"/>
        <c:lblOffset val="100"/>
      </c:catAx>
      <c:valAx>
        <c:axId val="49628288"/>
        <c:scaling>
          <c:orientation val="minMax"/>
          <c:max val="2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(MB/s)</a:t>
                </a:r>
              </a:p>
            </c:rich>
          </c:tx>
        </c:title>
        <c:numFmt formatCode="General" sourceLinked="1"/>
        <c:tickLblPos val="nextTo"/>
        <c:crossAx val="496179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05986439195107"/>
          <c:y val="8.2949475065616798E-2"/>
          <c:w val="0.31384580052493438"/>
          <c:h val="0.13039734616506288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5B9C5-D3D2-46F8-BB25-C6EB9C1FAB4A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D5860-9D8D-421A-9C23-59C71E5C8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38D39446-ADD7-4E66-867D-25CAFC6AA31A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3" rIns="93287" bIns="466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0876817F-1EE1-435F-A135-07451B3CA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667000" y="6427694"/>
            <a:ext cx="1600200" cy="365125"/>
          </a:xfrm>
        </p:spPr>
        <p:txBody>
          <a:bodyPr/>
          <a:lstStyle/>
          <a:p>
            <a:fld id="{BEB95DE3-18B5-44C3-BAF3-3C34152108C4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67200" y="6427694"/>
            <a:ext cx="2819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그림 6" descr="CS_2line_a_red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629F-9569-4C97-B977-9131495DC6C3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D31E-5AB3-48EF-AB8F-372BBC69BB17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F62-917C-4447-88EF-1CD53E0A7B27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EE5F-5B46-4968-9AA3-AE826E227784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82A5-1D84-4A59-A95D-2E1A0E5AF09B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06B-8679-468B-A165-8BC09AE2ACC3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5E0-A9F3-4216-B403-1B1661795E35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6EDF-9169-4331-85FB-85B6C2DF70D2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F34A2-FCFC-42B1-A7C2-D440EE9B0811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105-F90E-4ECE-AE47-FE7615D3795B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 userDrawn="1"/>
        </p:nvGrpSpPr>
        <p:grpSpPr>
          <a:xfrm>
            <a:off x="0" y="6367548"/>
            <a:ext cx="9144000" cy="490452"/>
            <a:chOff x="0" y="6367548"/>
            <a:chExt cx="9144000" cy="490452"/>
          </a:xfrm>
        </p:grpSpPr>
        <p:pic>
          <p:nvPicPr>
            <p:cNvPr id="7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67548"/>
              <a:ext cx="4572000" cy="490452"/>
            </a:xfrm>
            <a:prstGeom prst="rect">
              <a:avLst/>
            </a:prstGeom>
            <a:noFill/>
          </p:spPr>
        </p:pic>
        <p:pic>
          <p:nvPicPr>
            <p:cNvPr id="8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6858000" y="6367548"/>
              <a:ext cx="2286000" cy="490452"/>
            </a:xfrm>
            <a:prstGeom prst="rect">
              <a:avLst/>
            </a:prstGeom>
            <a:noFill/>
          </p:spPr>
        </p:pic>
        <p:pic>
          <p:nvPicPr>
            <p:cNvPr id="9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4572000" y="6367548"/>
              <a:ext cx="2286000" cy="490452"/>
            </a:xfrm>
            <a:prstGeom prst="rect">
              <a:avLst/>
            </a:prstGeom>
            <a:noFill/>
          </p:spPr>
        </p:pic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6670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5EC9B1C-6652-46CD-870E-88C41E01F5B3}" type="datetime1">
              <a:rPr lang="en-US" smtClean="0"/>
              <a:pPr/>
              <a:t>5/21/2013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267200" y="6427694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866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그림 10" descr="CS_2line_a_red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0307" y="304800"/>
            <a:ext cx="264749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2362200"/>
          </a:xfrm>
        </p:spPr>
        <p:txBody>
          <a:bodyPr>
            <a:normAutofit lnSpcReduction="10000"/>
          </a:bodyPr>
          <a:lstStyle/>
          <a:p>
            <a:endParaRPr lang="en-US" sz="3000" dirty="0" smtClean="0">
              <a:solidFill>
                <a:schemeClr val="tx1"/>
              </a:solidFill>
            </a:endParaRPr>
          </a:p>
          <a:p>
            <a:r>
              <a:rPr lang="en-US" sz="3000" dirty="0" err="1" smtClean="0">
                <a:solidFill>
                  <a:schemeClr val="tx1"/>
                </a:solidFill>
              </a:rPr>
              <a:t>Ji</a:t>
            </a:r>
            <a:r>
              <a:rPr lang="en-US" sz="3000" dirty="0" smtClean="0">
                <a:solidFill>
                  <a:schemeClr val="tx1"/>
                </a:solidFill>
              </a:rPr>
              <a:t>-Yong Shin </a:t>
            </a:r>
            <a:endParaRPr lang="en-US" sz="300" dirty="0" smtClean="0">
              <a:solidFill>
                <a:schemeClr val="tx1"/>
              </a:solidFill>
            </a:endParaRPr>
          </a:p>
          <a:p>
            <a:r>
              <a:rPr lang="en-US" sz="3000" dirty="0" smtClean="0">
                <a:solidFill>
                  <a:schemeClr val="tx1"/>
                </a:solidFill>
              </a:rPr>
              <a:t>Cornell University</a:t>
            </a:r>
          </a:p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collaboration with Mahesh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Balakrishnan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(MSR SVC), </a:t>
            </a:r>
          </a:p>
          <a:p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Tudor Marian (Google), and Hakim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Weatherspoon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(Cornell)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Gecko: Contention-Oblivious </a:t>
            </a:r>
            <a:br>
              <a:rPr lang="en-US" dirty="0" smtClean="0"/>
            </a:br>
            <a:r>
              <a:rPr lang="en-US" dirty="0" smtClean="0"/>
              <a:t>Disk Arrays for Cloud Storage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64770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FAST 2013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Disk Seeks?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Write-write</a:t>
            </a:r>
          </a:p>
          <a:p>
            <a:r>
              <a:rPr lang="en-US" dirty="0" smtClean="0"/>
              <a:t>Read-read</a:t>
            </a:r>
          </a:p>
          <a:p>
            <a:r>
              <a:rPr lang="en-US" dirty="0" smtClean="0"/>
              <a:t>Write-read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Logging</a:t>
            </a:r>
          </a:p>
          <a:p>
            <a:pPr lvl="1"/>
            <a:r>
              <a:rPr lang="en-US" dirty="0" smtClean="0"/>
              <a:t>Write-GC read</a:t>
            </a:r>
          </a:p>
          <a:p>
            <a:pPr lvl="1"/>
            <a:r>
              <a:rPr lang="en-US" dirty="0" smtClean="0"/>
              <a:t>Read-GC read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4" name="타원 13"/>
          <p:cNvSpPr/>
          <p:nvPr/>
        </p:nvSpPr>
        <p:spPr>
          <a:xfrm>
            <a:off x="4648200" y="3962400"/>
            <a:ext cx="3352800" cy="1066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타원 16"/>
          <p:cNvSpPr/>
          <p:nvPr/>
        </p:nvSpPr>
        <p:spPr>
          <a:xfrm>
            <a:off x="5943600" y="4343400"/>
            <a:ext cx="762000" cy="24245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이등변 삼각형 19"/>
          <p:cNvSpPr/>
          <p:nvPr/>
        </p:nvSpPr>
        <p:spPr>
          <a:xfrm rot="5400000">
            <a:off x="4838700" y="3771900"/>
            <a:ext cx="228600" cy="1371600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직사각형 10"/>
          <p:cNvSpPr/>
          <p:nvPr/>
        </p:nvSpPr>
        <p:spPr>
          <a:xfrm>
            <a:off x="4648200" y="914400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 1</a:t>
            </a:r>
            <a:endParaRPr lang="en-US" sz="3200" dirty="0"/>
          </a:p>
        </p:txBody>
      </p:sp>
      <p:sp>
        <p:nvSpPr>
          <p:cNvPr id="12" name="직사각형 11"/>
          <p:cNvSpPr/>
          <p:nvPr/>
        </p:nvSpPr>
        <p:spPr>
          <a:xfrm>
            <a:off x="6553200" y="914400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VM2</a:t>
            </a:r>
            <a:endParaRPr lang="en-US" sz="3200" dirty="0"/>
          </a:p>
        </p:txBody>
      </p:sp>
      <p:grpSp>
        <p:nvGrpSpPr>
          <p:cNvPr id="13" name="그룹 12"/>
          <p:cNvGrpSpPr/>
          <p:nvPr/>
        </p:nvGrpSpPr>
        <p:grpSpPr>
          <a:xfrm>
            <a:off x="5257800" y="3124200"/>
            <a:ext cx="2667000" cy="1752600"/>
            <a:chOff x="5257800" y="2133600"/>
            <a:chExt cx="2667000" cy="1752600"/>
          </a:xfrm>
        </p:grpSpPr>
        <p:sp>
          <p:nvSpPr>
            <p:cNvPr id="15" name="왼쪽 화살표 14"/>
            <p:cNvSpPr/>
            <p:nvPr/>
          </p:nvSpPr>
          <p:spPr>
            <a:xfrm rot="16200000">
              <a:off x="5067300" y="2705100"/>
              <a:ext cx="1371600" cy="9906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Write</a:t>
              </a:r>
              <a:endParaRPr lang="en-US" sz="2800" dirty="0"/>
            </a:p>
          </p:txBody>
        </p:sp>
        <p:sp>
          <p:nvSpPr>
            <p:cNvPr id="16" name="왼쪽 화살표 15"/>
            <p:cNvSpPr/>
            <p:nvPr/>
          </p:nvSpPr>
          <p:spPr>
            <a:xfrm rot="16200000">
              <a:off x="6743700" y="2324100"/>
              <a:ext cx="1371600" cy="990600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Read</a:t>
              </a:r>
              <a:endParaRPr lang="en-US" sz="2800" dirty="0"/>
            </a:p>
          </p:txBody>
        </p:sp>
        <p:sp>
          <p:nvSpPr>
            <p:cNvPr id="18" name="왼쪽 화살표 17"/>
            <p:cNvSpPr/>
            <p:nvPr/>
          </p:nvSpPr>
          <p:spPr>
            <a:xfrm rot="16200000">
              <a:off x="6057900" y="2705100"/>
              <a:ext cx="1371600" cy="990600"/>
            </a:xfrm>
            <a:prstGeom prst="lef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GC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Principle: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 single sequentially accessed disk is better than multiple randomly seeking disks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Gecko’s Chained Logging Design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Separating the log tail from the body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GC reads do not interrupt the sequential write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1 </a:t>
            </a:r>
            <a:r>
              <a:rPr lang="en-US" sz="2400" dirty="0" err="1" smtClean="0">
                <a:solidFill>
                  <a:srgbClr val="FF0000"/>
                </a:solidFill>
              </a:rPr>
              <a:t>uncontended</a:t>
            </a:r>
            <a:r>
              <a:rPr lang="en-US" sz="2400" dirty="0" smtClean="0">
                <a:solidFill>
                  <a:srgbClr val="FF0000"/>
                </a:solidFill>
              </a:rPr>
              <a:t> drive  &gt;&gt;</a:t>
            </a:r>
            <a:r>
              <a:rPr lang="en-US" sz="2400" i="1" dirty="0" smtClean="0">
                <a:solidFill>
                  <a:srgbClr val="FF0000"/>
                </a:solidFill>
              </a:rPr>
              <a:t>faster</a:t>
            </a:r>
            <a:r>
              <a:rPr lang="en-US" sz="2400" dirty="0" smtClean="0">
                <a:solidFill>
                  <a:srgbClr val="FF0000"/>
                </a:solidFill>
              </a:rPr>
              <a:t>&gt;&gt; </a:t>
            </a:r>
            <a:r>
              <a:rPr lang="en-US" sz="2400" i="1" dirty="0" smtClean="0">
                <a:solidFill>
                  <a:srgbClr val="FF0000"/>
                </a:solidFill>
              </a:rPr>
              <a:t> N </a:t>
            </a:r>
            <a:r>
              <a:rPr lang="en-US" sz="2400" dirty="0" smtClean="0">
                <a:solidFill>
                  <a:srgbClr val="FF0000"/>
                </a:solidFill>
              </a:rPr>
              <a:t>contended drives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원통 3"/>
          <p:cNvSpPr/>
          <p:nvPr/>
        </p:nvSpPr>
        <p:spPr>
          <a:xfrm>
            <a:off x="57150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5" name="원통 4"/>
          <p:cNvSpPr/>
          <p:nvPr/>
        </p:nvSpPr>
        <p:spPr>
          <a:xfrm>
            <a:off x="3839028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6" name="원통 5"/>
          <p:cNvSpPr/>
          <p:nvPr/>
        </p:nvSpPr>
        <p:spPr>
          <a:xfrm>
            <a:off x="19812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cxnSp>
        <p:nvCxnSpPr>
          <p:cNvPr id="8" name="직선 화살표 연결선 7"/>
          <p:cNvCxnSpPr>
            <a:stCxn id="6" idx="4"/>
            <a:endCxn id="5" idx="2"/>
          </p:cNvCxnSpPr>
          <p:nvPr/>
        </p:nvCxnSpPr>
        <p:spPr>
          <a:xfrm>
            <a:off x="3124200" y="4229100"/>
            <a:ext cx="7148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>
            <a:stCxn id="5" idx="4"/>
            <a:endCxn id="4" idx="2"/>
          </p:cNvCxnSpPr>
          <p:nvPr/>
        </p:nvCxnSpPr>
        <p:spPr>
          <a:xfrm>
            <a:off x="4982028" y="4229100"/>
            <a:ext cx="7329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4" idx="4"/>
            <a:endCxn id="6" idx="2"/>
          </p:cNvCxnSpPr>
          <p:nvPr/>
        </p:nvCxnSpPr>
        <p:spPr>
          <a:xfrm flipH="1">
            <a:off x="1981200" y="4229100"/>
            <a:ext cx="4876800" cy="12700"/>
          </a:xfrm>
          <a:prstGeom prst="bentConnector5">
            <a:avLst>
              <a:gd name="adj1" fmla="val -5878"/>
              <a:gd name="adj2" fmla="val 6211199"/>
              <a:gd name="adj3" fmla="val 10647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아래쪽 화살표 16"/>
          <p:cNvSpPr/>
          <p:nvPr/>
        </p:nvSpPr>
        <p:spPr>
          <a:xfrm>
            <a:off x="1447800" y="1981200"/>
            <a:ext cx="1143000" cy="990600"/>
          </a:xfrm>
          <a:prstGeom prst="downArrow">
            <a:avLst>
              <a:gd name="adj1" fmla="val 50000"/>
              <a:gd name="adj2" fmla="val 47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</a:t>
            </a:r>
          </a:p>
          <a:p>
            <a:pPr algn="ctr"/>
            <a:r>
              <a:rPr lang="en-US" b="1" dirty="0" smtClean="0"/>
              <a:t>Tail</a:t>
            </a:r>
            <a:endParaRPr lang="en-US" b="1" dirty="0"/>
          </a:p>
        </p:txBody>
      </p:sp>
      <p:sp>
        <p:nvSpPr>
          <p:cNvPr id="18" name="직사각형 17"/>
          <p:cNvSpPr/>
          <p:nvPr/>
        </p:nvSpPr>
        <p:spPr>
          <a:xfrm>
            <a:off x="19812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직사각형 18"/>
          <p:cNvSpPr/>
          <p:nvPr/>
        </p:nvSpPr>
        <p:spPr>
          <a:xfrm>
            <a:off x="38100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직사각형 19"/>
          <p:cNvSpPr/>
          <p:nvPr/>
        </p:nvSpPr>
        <p:spPr>
          <a:xfrm>
            <a:off x="57150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8600" y="2819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Physical </a:t>
            </a:r>
            <a:r>
              <a:rPr lang="en-US" sz="2400" dirty="0" err="1" smtClean="0"/>
              <a:t>Addr</a:t>
            </a:r>
            <a:r>
              <a:rPr lang="en-US" sz="2400" dirty="0" smtClean="0"/>
              <a:t> Space</a:t>
            </a:r>
            <a:endParaRPr lang="en-US" sz="2400" dirty="0"/>
          </a:p>
        </p:txBody>
      </p:sp>
      <p:sp>
        <p:nvSpPr>
          <p:cNvPr id="22" name="직사각형 21"/>
          <p:cNvSpPr/>
          <p:nvPr/>
        </p:nvSpPr>
        <p:spPr>
          <a:xfrm>
            <a:off x="1981200" y="3124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직사각형 22"/>
          <p:cNvSpPr/>
          <p:nvPr/>
        </p:nvSpPr>
        <p:spPr>
          <a:xfrm>
            <a:off x="3810000" y="3124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직사각형 23"/>
          <p:cNvSpPr/>
          <p:nvPr/>
        </p:nvSpPr>
        <p:spPr>
          <a:xfrm>
            <a:off x="5715000" y="3124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그룹 24"/>
          <p:cNvGrpSpPr/>
          <p:nvPr/>
        </p:nvGrpSpPr>
        <p:grpSpPr>
          <a:xfrm>
            <a:off x="2133600" y="1981200"/>
            <a:ext cx="762000" cy="1371600"/>
            <a:chOff x="2286000" y="2057400"/>
            <a:chExt cx="762000" cy="1371600"/>
          </a:xfrm>
        </p:grpSpPr>
        <p:sp>
          <p:nvSpPr>
            <p:cNvPr id="27" name="폭발 1 26"/>
            <p:cNvSpPr/>
            <p:nvPr/>
          </p:nvSpPr>
          <p:spPr>
            <a:xfrm>
              <a:off x="2286000" y="28194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왼쪽 화살표 25"/>
            <p:cNvSpPr/>
            <p:nvPr/>
          </p:nvSpPr>
          <p:spPr>
            <a:xfrm rot="16200000">
              <a:off x="2095500" y="23241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743200" y="1828800"/>
            <a:ext cx="3124200" cy="1302603"/>
            <a:chOff x="1981200" y="1752600"/>
            <a:chExt cx="2743200" cy="1302603"/>
          </a:xfrm>
        </p:grpSpPr>
        <p:sp>
          <p:nvSpPr>
            <p:cNvPr id="29" name="아래로 구부러진 화살표 28"/>
            <p:cNvSpPr/>
            <p:nvPr/>
          </p:nvSpPr>
          <p:spPr>
            <a:xfrm>
              <a:off x="1981200" y="1752600"/>
              <a:ext cx="2743200" cy="533400"/>
            </a:xfrm>
            <a:prstGeom prst="curved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81200" y="1854874"/>
              <a:ext cx="2743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Garbage </a:t>
              </a:r>
            </a:p>
            <a:p>
              <a:pPr algn="ctr"/>
              <a:r>
                <a:rPr lang="en-US" sz="2400" b="1" dirty="0" smtClean="0"/>
                <a:t>collection</a:t>
              </a:r>
            </a:p>
            <a:p>
              <a:pPr algn="ctr"/>
              <a:r>
                <a:rPr lang="en-US" sz="2400" b="1" dirty="0" smtClean="0"/>
                <a:t>from Log Head to Tail</a:t>
              </a:r>
              <a:endParaRPr lang="en-US" sz="2400" b="1" dirty="0"/>
            </a:p>
          </p:txBody>
        </p:sp>
      </p:grpSp>
      <p:sp>
        <p:nvSpPr>
          <p:cNvPr id="33" name="원통 32"/>
          <p:cNvSpPr/>
          <p:nvPr/>
        </p:nvSpPr>
        <p:spPr>
          <a:xfrm>
            <a:off x="19812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sp>
        <p:nvSpPr>
          <p:cNvPr id="34" name="원통 33"/>
          <p:cNvSpPr/>
          <p:nvPr/>
        </p:nvSpPr>
        <p:spPr>
          <a:xfrm>
            <a:off x="3839028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37" name="원통 36"/>
          <p:cNvSpPr/>
          <p:nvPr/>
        </p:nvSpPr>
        <p:spPr>
          <a:xfrm>
            <a:off x="57150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84617">
            <a:off x="6315577" y="838200"/>
            <a:ext cx="624230" cy="77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/>
          <p:nvPr/>
        </p:nvSpPr>
        <p:spPr>
          <a:xfrm>
            <a:off x="6934200" y="1676400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Eliminates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write-write and reduces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write-read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contention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0" y="1695271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Eliminates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write-GC read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contention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8728E-6 L 0.19583 -1.38728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-1.38728E-6 L 0.40417 -1.38728E-6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417 -1.38728E-6 L 0.4375 -1.38728E-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22" grpId="0" animBg="1"/>
      <p:bldP spid="23" grpId="0" animBg="1"/>
      <p:bldP spid="24" grpId="0" animBg="1"/>
      <p:bldP spid="33" grpId="0" animBg="1"/>
      <p:bldP spid="34" grpId="0" animBg="1"/>
      <p:bldP spid="34" grpId="1" animBg="1"/>
      <p:bldP spid="37" grpId="0" animBg="1"/>
      <p:bldP spid="35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Gecko’s Chained Logging Design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Smarter “Compact-In-Body” Garbage Collection</a:t>
            </a:r>
            <a:endParaRPr lang="en-US" sz="2400" dirty="0"/>
          </a:p>
        </p:txBody>
      </p:sp>
      <p:sp>
        <p:nvSpPr>
          <p:cNvPr id="5" name="원통 4"/>
          <p:cNvSpPr/>
          <p:nvPr/>
        </p:nvSpPr>
        <p:spPr>
          <a:xfrm>
            <a:off x="3839028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6" name="원통 5"/>
          <p:cNvSpPr/>
          <p:nvPr/>
        </p:nvSpPr>
        <p:spPr>
          <a:xfrm>
            <a:off x="19812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cxnSp>
        <p:nvCxnSpPr>
          <p:cNvPr id="8" name="직선 화살표 연결선 7"/>
          <p:cNvCxnSpPr>
            <a:stCxn id="6" idx="4"/>
            <a:endCxn id="5" idx="2"/>
          </p:cNvCxnSpPr>
          <p:nvPr/>
        </p:nvCxnSpPr>
        <p:spPr>
          <a:xfrm>
            <a:off x="3124200" y="4229100"/>
            <a:ext cx="7148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>
            <a:stCxn id="5" idx="4"/>
          </p:cNvCxnSpPr>
          <p:nvPr/>
        </p:nvCxnSpPr>
        <p:spPr>
          <a:xfrm>
            <a:off x="4982028" y="4229100"/>
            <a:ext cx="7329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endCxn id="6" idx="2"/>
          </p:cNvCxnSpPr>
          <p:nvPr/>
        </p:nvCxnSpPr>
        <p:spPr>
          <a:xfrm flipH="1">
            <a:off x="1981200" y="4229100"/>
            <a:ext cx="4876800" cy="12700"/>
          </a:xfrm>
          <a:prstGeom prst="bentConnector5">
            <a:avLst>
              <a:gd name="adj1" fmla="val -5878"/>
              <a:gd name="adj2" fmla="val 6211199"/>
              <a:gd name="adj3" fmla="val 10647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19812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직사각형 18"/>
          <p:cNvSpPr/>
          <p:nvPr/>
        </p:nvSpPr>
        <p:spPr>
          <a:xfrm>
            <a:off x="38100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직사각형 19"/>
          <p:cNvSpPr/>
          <p:nvPr/>
        </p:nvSpPr>
        <p:spPr>
          <a:xfrm>
            <a:off x="5715000" y="3124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8600" y="2819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Physical </a:t>
            </a:r>
            <a:r>
              <a:rPr lang="en-US" sz="2400" dirty="0" err="1" smtClean="0"/>
              <a:t>Addr</a:t>
            </a:r>
            <a:r>
              <a:rPr lang="en-US" sz="2400" dirty="0" smtClean="0"/>
              <a:t> Space</a:t>
            </a:r>
            <a:endParaRPr lang="en-US" sz="2400" dirty="0"/>
          </a:p>
        </p:txBody>
      </p:sp>
      <p:sp>
        <p:nvSpPr>
          <p:cNvPr id="22" name="직사각형 21"/>
          <p:cNvSpPr/>
          <p:nvPr/>
        </p:nvSpPr>
        <p:spPr>
          <a:xfrm>
            <a:off x="1981200" y="3124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직사각형 22"/>
          <p:cNvSpPr/>
          <p:nvPr/>
        </p:nvSpPr>
        <p:spPr>
          <a:xfrm>
            <a:off x="3810000" y="3124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직사각형 23"/>
          <p:cNvSpPr/>
          <p:nvPr/>
        </p:nvSpPr>
        <p:spPr>
          <a:xfrm>
            <a:off x="5715000" y="3124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그룹 24"/>
          <p:cNvGrpSpPr/>
          <p:nvPr/>
        </p:nvGrpSpPr>
        <p:grpSpPr>
          <a:xfrm>
            <a:off x="2133600" y="1981200"/>
            <a:ext cx="762000" cy="1371600"/>
            <a:chOff x="2286000" y="2057400"/>
            <a:chExt cx="762000" cy="1371600"/>
          </a:xfrm>
        </p:grpSpPr>
        <p:sp>
          <p:nvSpPr>
            <p:cNvPr id="27" name="폭발 1 26"/>
            <p:cNvSpPr/>
            <p:nvPr/>
          </p:nvSpPr>
          <p:spPr>
            <a:xfrm>
              <a:off x="2286000" y="28194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왼쪽 화살표 25"/>
            <p:cNvSpPr/>
            <p:nvPr/>
          </p:nvSpPr>
          <p:spPr>
            <a:xfrm rot="16200000">
              <a:off x="2095500" y="23241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</p:grp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11" name="그룹 39"/>
          <p:cNvGrpSpPr/>
          <p:nvPr/>
        </p:nvGrpSpPr>
        <p:grpSpPr>
          <a:xfrm>
            <a:off x="1752600" y="4953000"/>
            <a:ext cx="3581400" cy="914400"/>
            <a:chOff x="1905000" y="5562600"/>
            <a:chExt cx="3581400" cy="914400"/>
          </a:xfrm>
        </p:grpSpPr>
        <p:sp>
          <p:nvSpPr>
            <p:cNvPr id="39" name="위로 구부러진 화살표 38"/>
            <p:cNvSpPr/>
            <p:nvPr/>
          </p:nvSpPr>
          <p:spPr>
            <a:xfrm>
              <a:off x="2590800" y="5562600"/>
              <a:ext cx="2286000" cy="838200"/>
            </a:xfrm>
            <a:prstGeom prst="curvedUp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05000" y="5646003"/>
              <a:ext cx="358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Garbage collection</a:t>
              </a:r>
            </a:p>
            <a:p>
              <a:pPr algn="ctr"/>
              <a:r>
                <a:rPr lang="en-US" sz="2400" b="1" dirty="0" smtClean="0"/>
                <a:t>from Head to Body</a:t>
              </a:r>
              <a:endParaRPr lang="en-US" sz="2400" b="1" dirty="0"/>
            </a:p>
          </p:txBody>
        </p:sp>
      </p:grpSp>
      <p:sp>
        <p:nvSpPr>
          <p:cNvPr id="42" name="아래쪽 화살표 41"/>
          <p:cNvSpPr/>
          <p:nvPr/>
        </p:nvSpPr>
        <p:spPr>
          <a:xfrm>
            <a:off x="5454316" y="1981200"/>
            <a:ext cx="1143000" cy="990600"/>
          </a:xfrm>
          <a:prstGeom prst="downArrow">
            <a:avLst>
              <a:gd name="adj1" fmla="val 50000"/>
              <a:gd name="adj2" fmla="val 47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</a:t>
            </a:r>
          </a:p>
          <a:p>
            <a:pPr algn="ctr"/>
            <a:r>
              <a:rPr lang="en-US" b="1" dirty="0" smtClean="0"/>
              <a:t>Tail</a:t>
            </a:r>
            <a:endParaRPr lang="en-US" b="1" dirty="0"/>
          </a:p>
        </p:txBody>
      </p:sp>
      <p:sp>
        <p:nvSpPr>
          <p:cNvPr id="43" name="원통 42"/>
          <p:cNvSpPr/>
          <p:nvPr/>
        </p:nvSpPr>
        <p:spPr>
          <a:xfrm>
            <a:off x="57150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grpSp>
        <p:nvGrpSpPr>
          <p:cNvPr id="9" name="그룹 27"/>
          <p:cNvGrpSpPr/>
          <p:nvPr/>
        </p:nvGrpSpPr>
        <p:grpSpPr>
          <a:xfrm>
            <a:off x="2743200" y="1828800"/>
            <a:ext cx="3124200" cy="1302603"/>
            <a:chOff x="1981200" y="1752600"/>
            <a:chExt cx="2743200" cy="1302603"/>
          </a:xfrm>
        </p:grpSpPr>
        <p:sp>
          <p:nvSpPr>
            <p:cNvPr id="29" name="아래로 구부러진 화살표 28"/>
            <p:cNvSpPr/>
            <p:nvPr/>
          </p:nvSpPr>
          <p:spPr>
            <a:xfrm>
              <a:off x="1981200" y="1752600"/>
              <a:ext cx="2743200" cy="533400"/>
            </a:xfrm>
            <a:prstGeom prst="curved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81200" y="1854874"/>
              <a:ext cx="2743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Garbage </a:t>
              </a:r>
            </a:p>
            <a:p>
              <a:pPr algn="ctr"/>
              <a:r>
                <a:rPr lang="en-US" sz="2400" b="1" dirty="0" smtClean="0"/>
                <a:t>collection</a:t>
              </a:r>
            </a:p>
            <a:p>
              <a:pPr algn="ctr"/>
              <a:r>
                <a:rPr lang="en-US" sz="2400" b="1" dirty="0" smtClean="0"/>
                <a:t>from Log Head to Tail</a:t>
              </a:r>
              <a:endParaRPr 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Caching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66800"/>
            <a:ext cx="8229600" cy="5059363"/>
          </a:xfrm>
        </p:spPr>
        <p:txBody>
          <a:bodyPr/>
          <a:lstStyle/>
          <a:p>
            <a:r>
              <a:rPr lang="en-US" dirty="0" smtClean="0"/>
              <a:t>What happens to reads going to tail drives?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75" name="그룹 74"/>
          <p:cNvGrpSpPr/>
          <p:nvPr/>
        </p:nvGrpSpPr>
        <p:grpSpPr>
          <a:xfrm>
            <a:off x="6858000" y="1676401"/>
            <a:ext cx="2057399" cy="3657599"/>
            <a:chOff x="6858000" y="1676401"/>
            <a:chExt cx="2057399" cy="3657599"/>
          </a:xfrm>
        </p:grpSpPr>
        <p:cxnSp>
          <p:nvCxnSpPr>
            <p:cNvPr id="41" name="직선 연결선 40"/>
            <p:cNvCxnSpPr/>
            <p:nvPr/>
          </p:nvCxnSpPr>
          <p:spPr>
            <a:xfrm flipV="1">
              <a:off x="6858002" y="2113129"/>
              <a:ext cx="535019" cy="6300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flipH="1" flipV="1">
              <a:off x="6858000" y="3505200"/>
              <a:ext cx="535022" cy="13374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직사각형 38"/>
            <p:cNvSpPr/>
            <p:nvPr/>
          </p:nvSpPr>
          <p:spPr>
            <a:xfrm>
              <a:off x="7393020" y="2113129"/>
              <a:ext cx="1522379" cy="278414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400" dirty="0" smtClean="0"/>
                <a:t>LRU Cache</a:t>
              </a:r>
              <a:endParaRPr lang="en-US" sz="2400" dirty="0"/>
            </a:p>
          </p:txBody>
        </p:sp>
        <p:sp>
          <p:nvSpPr>
            <p:cNvPr id="46" name="위쪽/아래쪽 화살표 45"/>
            <p:cNvSpPr/>
            <p:nvPr/>
          </p:nvSpPr>
          <p:spPr>
            <a:xfrm>
              <a:off x="7832388" y="1676401"/>
              <a:ext cx="700392" cy="436728"/>
            </a:xfrm>
            <a:prstGeom prst="upDownArrow">
              <a:avLst>
                <a:gd name="adj1" fmla="val 50000"/>
                <a:gd name="adj2" fmla="val 3191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7" name="위쪽/아래쪽 화살표 46"/>
            <p:cNvSpPr/>
            <p:nvPr/>
          </p:nvSpPr>
          <p:spPr>
            <a:xfrm>
              <a:off x="7832388" y="4897272"/>
              <a:ext cx="700392" cy="436728"/>
            </a:xfrm>
            <a:prstGeom prst="upDownArrow">
              <a:avLst>
                <a:gd name="adj1" fmla="val 50000"/>
                <a:gd name="adj2" fmla="val 3191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7467600" y="323671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Reduces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write-read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contention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3" name="원통 42"/>
          <p:cNvSpPr/>
          <p:nvPr/>
        </p:nvSpPr>
        <p:spPr>
          <a:xfrm>
            <a:off x="3839028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44" name="원통 43"/>
          <p:cNvSpPr/>
          <p:nvPr/>
        </p:nvSpPr>
        <p:spPr>
          <a:xfrm>
            <a:off x="19812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cxnSp>
        <p:nvCxnSpPr>
          <p:cNvPr id="48" name="직선 화살표 연결선 47"/>
          <p:cNvCxnSpPr>
            <a:stCxn id="44" idx="4"/>
            <a:endCxn id="43" idx="2"/>
          </p:cNvCxnSpPr>
          <p:nvPr/>
        </p:nvCxnSpPr>
        <p:spPr>
          <a:xfrm>
            <a:off x="3124200" y="4229100"/>
            <a:ext cx="7148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stCxn id="43" idx="4"/>
          </p:cNvCxnSpPr>
          <p:nvPr/>
        </p:nvCxnSpPr>
        <p:spPr>
          <a:xfrm>
            <a:off x="4982028" y="4229100"/>
            <a:ext cx="7329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endCxn id="44" idx="2"/>
          </p:cNvCxnSpPr>
          <p:nvPr/>
        </p:nvCxnSpPr>
        <p:spPr>
          <a:xfrm flipH="1">
            <a:off x="1981200" y="4229100"/>
            <a:ext cx="4876800" cy="12700"/>
          </a:xfrm>
          <a:prstGeom prst="bentConnector5">
            <a:avLst>
              <a:gd name="adj1" fmla="val -5878"/>
              <a:gd name="adj2" fmla="val 6211199"/>
              <a:gd name="adj3" fmla="val 10647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원통 66"/>
          <p:cNvSpPr/>
          <p:nvPr/>
        </p:nvSpPr>
        <p:spPr>
          <a:xfrm>
            <a:off x="57150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29" name="왼쪽 화살표 28"/>
          <p:cNvSpPr/>
          <p:nvPr/>
        </p:nvSpPr>
        <p:spPr>
          <a:xfrm rot="16200000">
            <a:off x="5372100" y="2400300"/>
            <a:ext cx="1828799" cy="838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26" name="직사각형 25"/>
          <p:cNvSpPr/>
          <p:nvPr/>
        </p:nvSpPr>
        <p:spPr>
          <a:xfrm>
            <a:off x="5638800" y="2743200"/>
            <a:ext cx="12192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Tail Cache</a:t>
            </a:r>
          </a:p>
        </p:txBody>
      </p:sp>
      <p:sp>
        <p:nvSpPr>
          <p:cNvPr id="30" name="왼쪽 화살표 29"/>
          <p:cNvSpPr/>
          <p:nvPr/>
        </p:nvSpPr>
        <p:spPr>
          <a:xfrm rot="16200000">
            <a:off x="1638300" y="2476499"/>
            <a:ext cx="1828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1" name="왼쪽 화살표 30"/>
          <p:cNvSpPr/>
          <p:nvPr/>
        </p:nvSpPr>
        <p:spPr>
          <a:xfrm rot="16200000">
            <a:off x="3467100" y="2476499"/>
            <a:ext cx="1828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3" name="왼쪽 화살표 32"/>
          <p:cNvSpPr/>
          <p:nvPr/>
        </p:nvSpPr>
        <p:spPr>
          <a:xfrm rot="16200000">
            <a:off x="6286500" y="1790700"/>
            <a:ext cx="10668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27" name="직사각형 25"/>
          <p:cNvSpPr/>
          <p:nvPr/>
        </p:nvSpPr>
        <p:spPr>
          <a:xfrm>
            <a:off x="1981200" y="2743200"/>
            <a:ext cx="29718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Body Cache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(Flash 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609600" y="1619071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Reduces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read-read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contention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7391400" y="2604448"/>
            <a:ext cx="1524000" cy="65509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RAM</a:t>
            </a:r>
          </a:p>
          <a:p>
            <a:pPr algn="ctr"/>
            <a:r>
              <a:rPr lang="en-US" sz="2000" dirty="0" smtClean="0"/>
              <a:t>Hot data</a:t>
            </a:r>
            <a:endParaRPr lang="en-US" sz="2000" dirty="0"/>
          </a:p>
        </p:txBody>
      </p:sp>
      <p:sp>
        <p:nvSpPr>
          <p:cNvPr id="22" name="직사각형 21"/>
          <p:cNvSpPr/>
          <p:nvPr/>
        </p:nvSpPr>
        <p:spPr>
          <a:xfrm>
            <a:off x="7391400" y="3696268"/>
            <a:ext cx="1524000" cy="10918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MLC SSD</a:t>
            </a:r>
          </a:p>
          <a:p>
            <a:pPr algn="ctr"/>
            <a:r>
              <a:rPr lang="en-US" sz="2000" dirty="0" smtClean="0"/>
              <a:t>Warm data</a:t>
            </a:r>
            <a:endParaRPr lang="en-US" sz="2000" dirty="0"/>
          </a:p>
        </p:txBody>
      </p:sp>
      <p:sp>
        <p:nvSpPr>
          <p:cNvPr id="45" name="위쪽/아래쪽 화살표 44"/>
          <p:cNvSpPr/>
          <p:nvPr/>
        </p:nvSpPr>
        <p:spPr>
          <a:xfrm>
            <a:off x="7832388" y="3314132"/>
            <a:ext cx="700392" cy="327546"/>
          </a:xfrm>
          <a:prstGeom prst="upDownArrow">
            <a:avLst>
              <a:gd name="adj1" fmla="val 50000"/>
              <a:gd name="adj2" fmla="val 3191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6" grpId="0" animBg="1"/>
      <p:bldP spid="27" grpId="0" animBg="1"/>
      <p:bldP spid="32" grpId="0"/>
      <p:bldP spid="21" grpId="0" animBg="1"/>
      <p:bldP spid="22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Properties Summary</a:t>
            </a:r>
            <a:endParaRPr lang="en-US" dirty="0"/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4419600" y="762000"/>
            <a:ext cx="4572000" cy="1066800"/>
          </a:xfrm>
          <a:prstGeom prst="wedgeRoundRectCallout">
            <a:avLst>
              <a:gd name="adj1" fmla="val 1304"/>
              <a:gd name="adj2" fmla="val 12376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 write-write contention,</a:t>
            </a:r>
          </a:p>
          <a:p>
            <a:pPr algn="ctr"/>
            <a:r>
              <a:rPr lang="en-US" sz="2400" dirty="0" smtClean="0"/>
              <a:t>No GC-write contention, and</a:t>
            </a:r>
          </a:p>
          <a:p>
            <a:pPr algn="ctr"/>
            <a:r>
              <a:rPr lang="en-US" sz="2400" dirty="0" smtClean="0"/>
              <a:t>Reduced read-write contention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1" name="원통 40"/>
          <p:cNvSpPr/>
          <p:nvPr/>
        </p:nvSpPr>
        <p:spPr>
          <a:xfrm>
            <a:off x="3839028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42" name="원통 41"/>
          <p:cNvSpPr/>
          <p:nvPr/>
        </p:nvSpPr>
        <p:spPr>
          <a:xfrm>
            <a:off x="19812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cxnSp>
        <p:nvCxnSpPr>
          <p:cNvPr id="43" name="직선 화살표 연결선 42"/>
          <p:cNvCxnSpPr>
            <a:stCxn id="42" idx="4"/>
            <a:endCxn id="41" idx="2"/>
          </p:cNvCxnSpPr>
          <p:nvPr/>
        </p:nvCxnSpPr>
        <p:spPr>
          <a:xfrm>
            <a:off x="3124200" y="4229100"/>
            <a:ext cx="7148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stCxn id="41" idx="4"/>
          </p:cNvCxnSpPr>
          <p:nvPr/>
        </p:nvCxnSpPr>
        <p:spPr>
          <a:xfrm>
            <a:off x="4982028" y="4229100"/>
            <a:ext cx="7329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endCxn id="42" idx="2"/>
          </p:cNvCxnSpPr>
          <p:nvPr/>
        </p:nvCxnSpPr>
        <p:spPr>
          <a:xfrm flipH="1">
            <a:off x="1981200" y="4229100"/>
            <a:ext cx="4876800" cy="12700"/>
          </a:xfrm>
          <a:prstGeom prst="bentConnector5">
            <a:avLst>
              <a:gd name="adj1" fmla="val -5878"/>
              <a:gd name="adj2" fmla="val 6211199"/>
              <a:gd name="adj3" fmla="val 10647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원통 45"/>
          <p:cNvSpPr/>
          <p:nvPr/>
        </p:nvSpPr>
        <p:spPr>
          <a:xfrm>
            <a:off x="5715000" y="3581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47" name="왼쪽 화살표 46"/>
          <p:cNvSpPr/>
          <p:nvPr/>
        </p:nvSpPr>
        <p:spPr>
          <a:xfrm rot="16200000">
            <a:off x="5372100" y="2400300"/>
            <a:ext cx="1828799" cy="838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8" name="직사각형 47"/>
          <p:cNvSpPr/>
          <p:nvPr/>
        </p:nvSpPr>
        <p:spPr>
          <a:xfrm>
            <a:off x="5638800" y="2743200"/>
            <a:ext cx="12192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Tail Cache</a:t>
            </a:r>
          </a:p>
        </p:txBody>
      </p:sp>
      <p:sp>
        <p:nvSpPr>
          <p:cNvPr id="49" name="왼쪽 화살표 48"/>
          <p:cNvSpPr/>
          <p:nvPr/>
        </p:nvSpPr>
        <p:spPr>
          <a:xfrm rot="16200000">
            <a:off x="1638300" y="2476499"/>
            <a:ext cx="1828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50" name="왼쪽 화살표 49"/>
          <p:cNvSpPr/>
          <p:nvPr/>
        </p:nvSpPr>
        <p:spPr>
          <a:xfrm rot="16200000">
            <a:off x="3467100" y="2476499"/>
            <a:ext cx="1828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51" name="직사각형 25"/>
          <p:cNvSpPr/>
          <p:nvPr/>
        </p:nvSpPr>
        <p:spPr>
          <a:xfrm>
            <a:off x="1981200" y="2743200"/>
            <a:ext cx="29718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Body Cache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(Flash )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58" name="그룹 57"/>
          <p:cNvGrpSpPr/>
          <p:nvPr/>
        </p:nvGrpSpPr>
        <p:grpSpPr>
          <a:xfrm>
            <a:off x="2286000" y="4648200"/>
            <a:ext cx="4876800" cy="1295400"/>
            <a:chOff x="2133600" y="3733800"/>
            <a:chExt cx="4876800" cy="1295400"/>
          </a:xfrm>
        </p:grpSpPr>
        <p:sp>
          <p:nvSpPr>
            <p:cNvPr id="52" name="원통 51"/>
            <p:cNvSpPr/>
            <p:nvPr/>
          </p:nvSpPr>
          <p:spPr>
            <a:xfrm>
              <a:off x="3991428" y="3733800"/>
              <a:ext cx="1143000" cy="1295400"/>
            </a:xfrm>
            <a:prstGeom prst="ca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Disk 1’</a:t>
              </a:r>
              <a:endParaRPr lang="en-US" sz="2400" dirty="0"/>
            </a:p>
          </p:txBody>
        </p:sp>
        <p:sp>
          <p:nvSpPr>
            <p:cNvPr id="53" name="원통 52"/>
            <p:cNvSpPr/>
            <p:nvPr/>
          </p:nvSpPr>
          <p:spPr>
            <a:xfrm>
              <a:off x="2133600" y="3733800"/>
              <a:ext cx="1143000" cy="1295400"/>
            </a:xfrm>
            <a:prstGeom prst="ca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Disk 0’</a:t>
              </a:r>
              <a:endParaRPr lang="en-US" sz="2400" dirty="0"/>
            </a:p>
          </p:txBody>
        </p:sp>
        <p:cxnSp>
          <p:nvCxnSpPr>
            <p:cNvPr id="54" name="직선 화살표 연결선 53"/>
            <p:cNvCxnSpPr>
              <a:stCxn id="53" idx="4"/>
              <a:endCxn id="52" idx="2"/>
            </p:cNvCxnSpPr>
            <p:nvPr/>
          </p:nvCxnSpPr>
          <p:spPr>
            <a:xfrm>
              <a:off x="3276600" y="4381500"/>
              <a:ext cx="71482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직선 화살표 연결선 54"/>
            <p:cNvCxnSpPr>
              <a:stCxn id="52" idx="4"/>
            </p:cNvCxnSpPr>
            <p:nvPr/>
          </p:nvCxnSpPr>
          <p:spPr>
            <a:xfrm>
              <a:off x="5134428" y="4381500"/>
              <a:ext cx="7329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hape 55"/>
            <p:cNvCxnSpPr>
              <a:endCxn id="53" idx="2"/>
            </p:cNvCxnSpPr>
            <p:nvPr/>
          </p:nvCxnSpPr>
          <p:spPr>
            <a:xfrm flipH="1">
              <a:off x="2133600" y="4381500"/>
              <a:ext cx="4876800" cy="12700"/>
            </a:xfrm>
            <a:prstGeom prst="bentConnector5">
              <a:avLst>
                <a:gd name="adj1" fmla="val -5878"/>
                <a:gd name="adj2" fmla="val 6211199"/>
                <a:gd name="adj3" fmla="val 106474"/>
              </a:avLst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원통 56"/>
            <p:cNvSpPr/>
            <p:nvPr/>
          </p:nvSpPr>
          <p:spPr>
            <a:xfrm>
              <a:off x="5867400" y="3733800"/>
              <a:ext cx="1143000" cy="1295400"/>
            </a:xfrm>
            <a:prstGeom prst="can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Disk 2’</a:t>
              </a:r>
              <a:endParaRPr lang="en-US" sz="2400" dirty="0"/>
            </a:p>
          </p:txBody>
        </p:sp>
      </p:grpSp>
      <p:sp>
        <p:nvSpPr>
          <p:cNvPr id="22" name="모서리가 둥근 사각형 설명선 21"/>
          <p:cNvSpPr/>
          <p:nvPr/>
        </p:nvSpPr>
        <p:spPr>
          <a:xfrm>
            <a:off x="6324600" y="3581400"/>
            <a:ext cx="2819400" cy="1143000"/>
          </a:xfrm>
          <a:prstGeom prst="wedgeRoundRectCallout">
            <a:avLst>
              <a:gd name="adj1" fmla="val -33100"/>
              <a:gd name="adj2" fmla="val 8546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Fault tolerance </a:t>
            </a:r>
          </a:p>
          <a:p>
            <a:pPr algn="ctr"/>
            <a:r>
              <a:rPr lang="en-US" sz="2400" dirty="0" smtClean="0"/>
              <a:t>+ Read performance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76200" y="51054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Mirroring/</a:t>
            </a:r>
          </a:p>
          <a:p>
            <a:r>
              <a:rPr lang="en-US" sz="2800" dirty="0" smtClean="0"/>
              <a:t>Striping</a:t>
            </a:r>
            <a:endParaRPr lang="en-US" sz="2800" dirty="0"/>
          </a:p>
        </p:txBody>
      </p:sp>
      <p:grpSp>
        <p:nvGrpSpPr>
          <p:cNvPr id="62" name="그룹 61"/>
          <p:cNvGrpSpPr/>
          <p:nvPr/>
        </p:nvGrpSpPr>
        <p:grpSpPr>
          <a:xfrm>
            <a:off x="2286000" y="4648200"/>
            <a:ext cx="3000828" cy="1295400"/>
            <a:chOff x="2286000" y="4648200"/>
            <a:chExt cx="3000828" cy="1295400"/>
          </a:xfrm>
        </p:grpSpPr>
        <p:sp>
          <p:nvSpPr>
            <p:cNvPr id="60" name="원통 59"/>
            <p:cNvSpPr/>
            <p:nvPr/>
          </p:nvSpPr>
          <p:spPr>
            <a:xfrm>
              <a:off x="4143828" y="4648200"/>
              <a:ext cx="1143000" cy="1295400"/>
            </a:xfrm>
            <a:prstGeom prst="can">
              <a:avLst/>
            </a:prstGeom>
            <a:solidFill>
              <a:schemeClr val="tx1">
                <a:lumMod val="65000"/>
                <a:lumOff val="35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Disk 1’</a:t>
              </a:r>
              <a:endParaRPr lang="en-US" sz="2400" dirty="0"/>
            </a:p>
          </p:txBody>
        </p:sp>
        <p:sp>
          <p:nvSpPr>
            <p:cNvPr id="61" name="원통 60"/>
            <p:cNvSpPr/>
            <p:nvPr/>
          </p:nvSpPr>
          <p:spPr>
            <a:xfrm>
              <a:off x="2286000" y="4648200"/>
              <a:ext cx="1143000" cy="1295400"/>
            </a:xfrm>
            <a:prstGeom prst="can">
              <a:avLst/>
            </a:prstGeom>
            <a:solidFill>
              <a:schemeClr val="tx1">
                <a:lumMod val="65000"/>
                <a:lumOff val="35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Disk 0’</a:t>
              </a:r>
              <a:endParaRPr lang="en-US" sz="2400" dirty="0"/>
            </a:p>
          </p:txBody>
        </p:sp>
      </p:grpSp>
      <p:sp>
        <p:nvSpPr>
          <p:cNvPr id="25" name="모서리가 둥근 사각형 설명선 24"/>
          <p:cNvSpPr/>
          <p:nvPr/>
        </p:nvSpPr>
        <p:spPr>
          <a:xfrm>
            <a:off x="3886200" y="5562600"/>
            <a:ext cx="2819400" cy="1219200"/>
          </a:xfrm>
          <a:prstGeom prst="wedgeRoundRectCallout">
            <a:avLst>
              <a:gd name="adj1" fmla="val -76832"/>
              <a:gd name="adj2" fmla="val -47160"/>
              <a:gd name="adj3" fmla="val 16667"/>
            </a:avLst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Power saving  w/o </a:t>
            </a:r>
          </a:p>
          <a:p>
            <a:pPr algn="ctr"/>
            <a:r>
              <a:rPr lang="en-US" sz="2400" dirty="0" smtClean="0"/>
              <a:t>consistency concerns</a:t>
            </a:r>
            <a:endParaRPr lang="en-US" sz="2400" dirty="0"/>
          </a:p>
        </p:txBody>
      </p:sp>
      <p:sp>
        <p:nvSpPr>
          <p:cNvPr id="40" name="모서리가 둥근 사각형 설명선 21"/>
          <p:cNvSpPr/>
          <p:nvPr/>
        </p:nvSpPr>
        <p:spPr>
          <a:xfrm>
            <a:off x="152400" y="990600"/>
            <a:ext cx="2819400" cy="1295400"/>
          </a:xfrm>
          <a:prstGeom prst="wedgeRoundRectCallout">
            <a:avLst>
              <a:gd name="adj1" fmla="val 62574"/>
              <a:gd name="adj2" fmla="val 7347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Reduced read-write </a:t>
            </a:r>
          </a:p>
          <a:p>
            <a:pPr algn="ctr"/>
            <a:r>
              <a:rPr lang="en-US" sz="2400" dirty="0" smtClean="0"/>
              <a:t>and read-read</a:t>
            </a:r>
          </a:p>
          <a:p>
            <a:pPr algn="ctr"/>
            <a:r>
              <a:rPr lang="en-US" sz="2400" dirty="0" smtClean="0"/>
              <a:t>contention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8" grpId="0" animBg="1"/>
      <p:bldP spid="51" grpId="0" animBg="1"/>
      <p:bldP spid="22" grpId="0" animBg="1"/>
      <p:bldP spid="59" grpId="0"/>
      <p:bldP spid="25" grpId="0" animBg="1"/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Implementation</a:t>
            </a:r>
            <a:endParaRPr lang="en-US" dirty="0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4343400" y="762000"/>
            <a:ext cx="4724400" cy="1066800"/>
          </a:xfrm>
          <a:prstGeom prst="wedgeRoundRectCallout">
            <a:avLst>
              <a:gd name="adj1" fmla="val -16726"/>
              <a:gd name="adj2" fmla="val 8579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Primary map: less than 8 GB RAM for a 8 TB storage</a:t>
            </a:r>
            <a:endParaRPr lang="en-US" sz="2400" dirty="0"/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4343400" y="5791200"/>
            <a:ext cx="4648200" cy="838200"/>
          </a:xfrm>
          <a:prstGeom prst="wedgeRoundRectCallout">
            <a:avLst>
              <a:gd name="adj1" fmla="val 8694"/>
              <a:gd name="adj2" fmla="val -8349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Inverse map: 8 GB flash for a 8 TB storage (written every 1024 writes)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72400" y="2699658"/>
            <a:ext cx="137160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4KB pages</a:t>
            </a:r>
            <a:endParaRPr lang="en-US" dirty="0"/>
          </a:p>
        </p:txBody>
      </p:sp>
      <p:grpSp>
        <p:nvGrpSpPr>
          <p:cNvPr id="154" name="그룹 153"/>
          <p:cNvGrpSpPr/>
          <p:nvPr/>
        </p:nvGrpSpPr>
        <p:grpSpPr>
          <a:xfrm>
            <a:off x="0" y="3068990"/>
            <a:ext cx="8686800" cy="1828800"/>
            <a:chOff x="0" y="3068990"/>
            <a:chExt cx="8686800" cy="1828800"/>
          </a:xfrm>
        </p:grpSpPr>
        <p:sp>
          <p:nvSpPr>
            <p:cNvPr id="12" name="직사각형 11"/>
            <p:cNvSpPr/>
            <p:nvPr/>
          </p:nvSpPr>
          <p:spPr>
            <a:xfrm>
              <a:off x="914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143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1371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1600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1828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2057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2286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2514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2743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2971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3657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3886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4114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343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4572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4800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5029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5257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486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5715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400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6629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6858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7086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7315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75438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77724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80010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82296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8458200" y="3145190"/>
              <a:ext cx="22860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그룹 99"/>
            <p:cNvGrpSpPr/>
            <p:nvPr/>
          </p:nvGrpSpPr>
          <p:grpSpPr>
            <a:xfrm>
              <a:off x="228600" y="4516790"/>
              <a:ext cx="2133600" cy="381000"/>
              <a:chOff x="228600" y="6248400"/>
              <a:chExt cx="2133600" cy="381000"/>
            </a:xfrm>
          </p:grpSpPr>
          <p:sp>
            <p:nvSpPr>
              <p:cNvPr id="101" name="직사각형 100"/>
              <p:cNvSpPr/>
              <p:nvPr/>
            </p:nvSpPr>
            <p:spPr>
              <a:xfrm>
                <a:off x="1295400" y="6248400"/>
                <a:ext cx="16764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직사각형 101"/>
              <p:cNvSpPr/>
              <p:nvPr/>
            </p:nvSpPr>
            <p:spPr>
              <a:xfrm>
                <a:off x="228600" y="6248400"/>
                <a:ext cx="167640" cy="381000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396240" y="6248400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empty</a:t>
                </a:r>
                <a:endParaRPr lang="en-US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1447800" y="6248400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filled</a:t>
                </a:r>
                <a:endParaRPr lang="en-US" dirty="0"/>
              </a:p>
            </p:txBody>
          </p:sp>
        </p:grpSp>
        <p:sp>
          <p:nvSpPr>
            <p:cNvPr id="106" name="TextBox 105"/>
            <p:cNvSpPr txBox="1"/>
            <p:nvPr/>
          </p:nvSpPr>
          <p:spPr>
            <a:xfrm>
              <a:off x="0" y="3068990"/>
              <a:ext cx="99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Data</a:t>
              </a:r>
            </a:p>
            <a:p>
              <a:pPr algn="ctr"/>
              <a:r>
                <a:rPr lang="en-US" sz="1600" dirty="0" smtClean="0"/>
                <a:t>(in disk)</a:t>
              </a:r>
              <a:endParaRPr lang="en-US" sz="1600" dirty="0"/>
            </a:p>
          </p:txBody>
        </p:sp>
      </p:grpSp>
      <p:grpSp>
        <p:nvGrpSpPr>
          <p:cNvPr id="143" name="그룹 142"/>
          <p:cNvGrpSpPr/>
          <p:nvPr/>
        </p:nvGrpSpPr>
        <p:grpSpPr>
          <a:xfrm>
            <a:off x="990600" y="3526190"/>
            <a:ext cx="7543800" cy="2341210"/>
            <a:chOff x="1028700" y="2992790"/>
            <a:chExt cx="7543800" cy="2341210"/>
          </a:xfrm>
        </p:grpSpPr>
        <p:sp>
          <p:nvSpPr>
            <p:cNvPr id="64" name="직사각형 63"/>
            <p:cNvSpPr/>
            <p:nvPr/>
          </p:nvSpPr>
          <p:spPr>
            <a:xfrm>
              <a:off x="22860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24536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26212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27889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29565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31242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32918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직사각형 70"/>
            <p:cNvSpPr/>
            <p:nvPr/>
          </p:nvSpPr>
          <p:spPr>
            <a:xfrm>
              <a:off x="34594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직사각형 71"/>
            <p:cNvSpPr/>
            <p:nvPr/>
          </p:nvSpPr>
          <p:spPr>
            <a:xfrm>
              <a:off x="36271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직사각형 72"/>
            <p:cNvSpPr/>
            <p:nvPr/>
          </p:nvSpPr>
          <p:spPr>
            <a:xfrm>
              <a:off x="37947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직사각형 73"/>
            <p:cNvSpPr/>
            <p:nvPr/>
          </p:nvSpPr>
          <p:spPr>
            <a:xfrm>
              <a:off x="39624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41300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42976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직사각형 76"/>
            <p:cNvSpPr/>
            <p:nvPr/>
          </p:nvSpPr>
          <p:spPr>
            <a:xfrm>
              <a:off x="44653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직사각형 77"/>
            <p:cNvSpPr/>
            <p:nvPr/>
          </p:nvSpPr>
          <p:spPr>
            <a:xfrm>
              <a:off x="46329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48006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49682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51358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53035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54711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56388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58064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59740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직사각형 86"/>
            <p:cNvSpPr/>
            <p:nvPr/>
          </p:nvSpPr>
          <p:spPr>
            <a:xfrm>
              <a:off x="61417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직사각형 87"/>
            <p:cNvSpPr/>
            <p:nvPr/>
          </p:nvSpPr>
          <p:spPr>
            <a:xfrm>
              <a:off x="63093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직사각형 88"/>
            <p:cNvSpPr/>
            <p:nvPr/>
          </p:nvSpPr>
          <p:spPr>
            <a:xfrm>
              <a:off x="64770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직사각형 89"/>
            <p:cNvSpPr/>
            <p:nvPr/>
          </p:nvSpPr>
          <p:spPr>
            <a:xfrm>
              <a:off x="66446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68122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직사각형 91"/>
            <p:cNvSpPr/>
            <p:nvPr/>
          </p:nvSpPr>
          <p:spPr>
            <a:xfrm>
              <a:off x="69799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71475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직선 연결선 93"/>
            <p:cNvCxnSpPr>
              <a:stCxn id="73" idx="0"/>
              <a:endCxn id="27" idx="2"/>
            </p:cNvCxnSpPr>
            <p:nvPr/>
          </p:nvCxnSpPr>
          <p:spPr>
            <a:xfrm flipH="1" flipV="1">
              <a:off x="3086100" y="2992790"/>
              <a:ext cx="79248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직선 연결선 94"/>
            <p:cNvCxnSpPr>
              <a:stCxn id="64" idx="0"/>
              <a:endCxn id="12" idx="2"/>
            </p:cNvCxnSpPr>
            <p:nvPr/>
          </p:nvCxnSpPr>
          <p:spPr>
            <a:xfrm flipH="1" flipV="1">
              <a:off x="1028700" y="2992790"/>
              <a:ext cx="134112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직선 연결선 95"/>
            <p:cNvCxnSpPr>
              <a:stCxn id="74" idx="0"/>
              <a:endCxn id="28" idx="2"/>
            </p:cNvCxnSpPr>
            <p:nvPr/>
          </p:nvCxnSpPr>
          <p:spPr>
            <a:xfrm flipH="1" flipV="1">
              <a:off x="3771900" y="2992790"/>
              <a:ext cx="27432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연결선 96"/>
            <p:cNvCxnSpPr>
              <a:stCxn id="83" idx="0"/>
              <a:endCxn id="37" idx="2"/>
            </p:cNvCxnSpPr>
            <p:nvPr/>
          </p:nvCxnSpPr>
          <p:spPr>
            <a:xfrm flipV="1">
              <a:off x="5554980" y="2992790"/>
              <a:ext cx="27432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직선 연결선 97"/>
            <p:cNvCxnSpPr>
              <a:stCxn id="84" idx="0"/>
              <a:endCxn id="38" idx="2"/>
            </p:cNvCxnSpPr>
            <p:nvPr/>
          </p:nvCxnSpPr>
          <p:spPr>
            <a:xfrm flipV="1">
              <a:off x="5722620" y="2992790"/>
              <a:ext cx="79248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연결선 98"/>
            <p:cNvCxnSpPr>
              <a:stCxn id="93" idx="0"/>
              <a:endCxn id="47" idx="2"/>
            </p:cNvCxnSpPr>
            <p:nvPr/>
          </p:nvCxnSpPr>
          <p:spPr>
            <a:xfrm flipV="1">
              <a:off x="7231380" y="2992790"/>
              <a:ext cx="134112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3581400" y="4694015"/>
              <a:ext cx="2438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Physical-to-logical map</a:t>
              </a:r>
            </a:p>
            <a:p>
              <a:pPr algn="ctr"/>
              <a:r>
                <a:rPr lang="en-US" sz="1600" dirty="0" smtClean="0"/>
                <a:t>(in flash)</a:t>
              </a:r>
              <a:endParaRPr lang="en-US" sz="1600" dirty="0"/>
            </a:p>
          </p:txBody>
        </p:sp>
        <p:sp>
          <p:nvSpPr>
            <p:cNvPr id="111" name="왼쪽 화살표 110"/>
            <p:cNvSpPr/>
            <p:nvPr/>
          </p:nvSpPr>
          <p:spPr>
            <a:xfrm rot="5400000" flipV="1">
              <a:off x="2500086" y="4724400"/>
              <a:ext cx="762000" cy="457200"/>
            </a:xfrm>
            <a:prstGeom prst="lef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head</a:t>
              </a:r>
              <a:endParaRPr lang="en-US" sz="1600" dirty="0"/>
            </a:p>
          </p:txBody>
        </p:sp>
      </p:grpSp>
      <p:sp>
        <p:nvSpPr>
          <p:cNvPr id="113" name="왼쪽 화살표 112"/>
          <p:cNvSpPr/>
          <p:nvPr/>
        </p:nvSpPr>
        <p:spPr>
          <a:xfrm rot="16200000">
            <a:off x="1324429" y="2568248"/>
            <a:ext cx="762000" cy="457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grpSp>
        <p:nvGrpSpPr>
          <p:cNvPr id="122" name="그룹 121"/>
          <p:cNvGrpSpPr/>
          <p:nvPr/>
        </p:nvGrpSpPr>
        <p:grpSpPr>
          <a:xfrm>
            <a:off x="1447800" y="1937658"/>
            <a:ext cx="6210300" cy="1283732"/>
            <a:chOff x="1447800" y="2090058"/>
            <a:chExt cx="6210300" cy="1283732"/>
          </a:xfrm>
        </p:grpSpPr>
        <p:sp>
          <p:nvSpPr>
            <p:cNvPr id="10" name="TextBox 9"/>
            <p:cNvSpPr txBox="1"/>
            <p:nvPr/>
          </p:nvSpPr>
          <p:spPr>
            <a:xfrm>
              <a:off x="3810000" y="2090058"/>
              <a:ext cx="19050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4-byte entries</a:t>
              </a:r>
              <a:endParaRPr lang="en-US" dirty="0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34442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36118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37795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39471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41148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42824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44500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46177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47853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49530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51206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52882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54559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56235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57912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59588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447800" y="2103215"/>
              <a:ext cx="2438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Logical-to-physical map</a:t>
              </a:r>
            </a:p>
            <a:p>
              <a:pPr algn="ctr"/>
              <a:r>
                <a:rPr lang="en-US" sz="1600" dirty="0" smtClean="0"/>
                <a:t>(in memory)</a:t>
              </a:r>
              <a:endParaRPr lang="en-US" sz="1600" dirty="0"/>
            </a:p>
          </p:txBody>
        </p:sp>
        <p:cxnSp>
          <p:nvCxnSpPr>
            <p:cNvPr id="115" name="구부러진 연결선 114"/>
            <p:cNvCxnSpPr>
              <a:stCxn id="61" idx="2"/>
              <a:endCxn id="43" idx="0"/>
            </p:cNvCxnSpPr>
            <p:nvPr/>
          </p:nvCxnSpPr>
          <p:spPr>
            <a:xfrm rot="16200000" flipH="1">
              <a:off x="6416040" y="2131730"/>
              <a:ext cx="533400" cy="195072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구부러진 연결선 115"/>
            <p:cNvCxnSpPr>
              <a:stCxn id="63" idx="2"/>
              <a:endCxn id="40" idx="0"/>
            </p:cNvCxnSpPr>
            <p:nvPr/>
          </p:nvCxnSpPr>
          <p:spPr>
            <a:xfrm rot="16200000" flipH="1">
              <a:off x="6240780" y="2642270"/>
              <a:ext cx="533400" cy="92964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구부러진 연결선 116"/>
            <p:cNvCxnSpPr>
              <a:stCxn id="62" idx="2"/>
              <a:endCxn id="29" idx="0"/>
            </p:cNvCxnSpPr>
            <p:nvPr/>
          </p:nvCxnSpPr>
          <p:spPr>
            <a:xfrm rot="5400000">
              <a:off x="4671060" y="2169830"/>
              <a:ext cx="533400" cy="187452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구부러진 연결선 117"/>
            <p:cNvCxnSpPr>
              <a:stCxn id="48" idx="2"/>
              <a:endCxn id="31" idx="0"/>
            </p:cNvCxnSpPr>
            <p:nvPr/>
          </p:nvCxnSpPr>
          <p:spPr>
            <a:xfrm rot="16200000" flipH="1">
              <a:off x="3726180" y="2642270"/>
              <a:ext cx="533400" cy="92964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구부러진 연결선 118"/>
            <p:cNvCxnSpPr>
              <a:stCxn id="50" idx="2"/>
              <a:endCxn id="34" idx="0"/>
            </p:cNvCxnSpPr>
            <p:nvPr/>
          </p:nvCxnSpPr>
          <p:spPr>
            <a:xfrm rot="16200000" flipH="1">
              <a:off x="4236720" y="2467010"/>
              <a:ext cx="533400" cy="128016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구부러진 연결선 119"/>
            <p:cNvCxnSpPr>
              <a:stCxn id="49" idx="2"/>
              <a:endCxn id="24" idx="0"/>
            </p:cNvCxnSpPr>
            <p:nvPr/>
          </p:nvCxnSpPr>
          <p:spPr>
            <a:xfrm rot="5400000">
              <a:off x="2781300" y="2459390"/>
              <a:ext cx="533400" cy="129540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구부러진 연결선 120"/>
            <p:cNvCxnSpPr>
              <a:stCxn id="54" idx="2"/>
              <a:endCxn id="27" idx="0"/>
            </p:cNvCxnSpPr>
            <p:nvPr/>
          </p:nvCxnSpPr>
          <p:spPr>
            <a:xfrm rot="5400000">
              <a:off x="3543300" y="2383190"/>
              <a:ext cx="533400" cy="144780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Slide Number Placeholder 1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26" name="직사각형 125"/>
          <p:cNvSpPr/>
          <p:nvPr/>
        </p:nvSpPr>
        <p:spPr>
          <a:xfrm>
            <a:off x="5791200" y="2300422"/>
            <a:ext cx="16764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27" name="직사각형 126"/>
          <p:cNvSpPr/>
          <p:nvPr/>
        </p:nvSpPr>
        <p:spPr>
          <a:xfrm>
            <a:off x="3886200" y="3124200"/>
            <a:ext cx="228600" cy="41308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28" name="직사각형 127"/>
          <p:cNvSpPr/>
          <p:nvPr/>
        </p:nvSpPr>
        <p:spPr>
          <a:xfrm>
            <a:off x="4784558" y="2306804"/>
            <a:ext cx="16764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cxnSp>
        <p:nvCxnSpPr>
          <p:cNvPr id="130" name="구부러진 연결선 129"/>
          <p:cNvCxnSpPr>
            <a:stCxn id="128" idx="2"/>
            <a:endCxn id="44" idx="0"/>
          </p:cNvCxnSpPr>
          <p:nvPr/>
        </p:nvCxnSpPr>
        <p:spPr>
          <a:xfrm rot="16200000" flipH="1">
            <a:off x="6148846" y="1407336"/>
            <a:ext cx="457386" cy="301832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7788442" y="3124200"/>
            <a:ext cx="228600" cy="4130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138" name="직사각형 137"/>
          <p:cNvSpPr/>
          <p:nvPr/>
        </p:nvSpPr>
        <p:spPr>
          <a:xfrm>
            <a:off x="4616918" y="2306931"/>
            <a:ext cx="16764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cxnSp>
        <p:nvCxnSpPr>
          <p:cNvPr id="139" name="구부러진 연결선 138"/>
          <p:cNvCxnSpPr>
            <a:stCxn id="138" idx="2"/>
            <a:endCxn id="45" idx="0"/>
          </p:cNvCxnSpPr>
          <p:nvPr/>
        </p:nvCxnSpPr>
        <p:spPr>
          <a:xfrm rot="16200000" flipH="1">
            <a:off x="6179390" y="1209279"/>
            <a:ext cx="457259" cy="341456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2" name="직사각형 141"/>
          <p:cNvSpPr/>
          <p:nvPr/>
        </p:nvSpPr>
        <p:spPr>
          <a:xfrm>
            <a:off x="8001000" y="3124200"/>
            <a:ext cx="228600" cy="4130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114" name="왼쪽 화살표 113"/>
          <p:cNvSpPr/>
          <p:nvPr/>
        </p:nvSpPr>
        <p:spPr>
          <a:xfrm rot="16200000">
            <a:off x="7282542" y="2568248"/>
            <a:ext cx="762000" cy="457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tail</a:t>
            </a:r>
            <a:endParaRPr lang="en-US" sz="1600" dirty="0"/>
          </a:p>
        </p:txBody>
      </p:sp>
      <p:sp>
        <p:nvSpPr>
          <p:cNvPr id="112" name="왼쪽 화살표 111"/>
          <p:cNvSpPr/>
          <p:nvPr/>
        </p:nvSpPr>
        <p:spPr>
          <a:xfrm rot="5400000" flipV="1">
            <a:off x="6186714" y="5257800"/>
            <a:ext cx="762000" cy="457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tail</a:t>
            </a:r>
            <a:endParaRPr lang="en-US" sz="1600" dirty="0"/>
          </a:p>
        </p:txBody>
      </p:sp>
      <p:sp>
        <p:nvSpPr>
          <p:cNvPr id="135" name="원통 134"/>
          <p:cNvSpPr/>
          <p:nvPr/>
        </p:nvSpPr>
        <p:spPr>
          <a:xfrm>
            <a:off x="1828800" y="3657600"/>
            <a:ext cx="1143000" cy="6858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sp>
        <p:nvSpPr>
          <p:cNvPr id="136" name="원통 135"/>
          <p:cNvSpPr/>
          <p:nvPr/>
        </p:nvSpPr>
        <p:spPr>
          <a:xfrm>
            <a:off x="4267200" y="3657600"/>
            <a:ext cx="1143000" cy="6858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137" name="원통 136"/>
          <p:cNvSpPr/>
          <p:nvPr/>
        </p:nvSpPr>
        <p:spPr>
          <a:xfrm>
            <a:off x="6629400" y="3657600"/>
            <a:ext cx="1143000" cy="6858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cxnSp>
        <p:nvCxnSpPr>
          <p:cNvPr id="147" name="직선 화살표 연결선 146"/>
          <p:cNvCxnSpPr>
            <a:stCxn id="135" idx="4"/>
            <a:endCxn id="136" idx="2"/>
          </p:cNvCxnSpPr>
          <p:nvPr/>
        </p:nvCxnSpPr>
        <p:spPr>
          <a:xfrm>
            <a:off x="2971800" y="40005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>
            <a:stCxn id="136" idx="4"/>
            <a:endCxn id="137" idx="2"/>
          </p:cNvCxnSpPr>
          <p:nvPr/>
        </p:nvCxnSpPr>
        <p:spPr>
          <a:xfrm>
            <a:off x="5410200" y="40005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hape 152"/>
          <p:cNvCxnSpPr>
            <a:stCxn id="137" idx="4"/>
            <a:endCxn id="135" idx="2"/>
          </p:cNvCxnSpPr>
          <p:nvPr/>
        </p:nvCxnSpPr>
        <p:spPr>
          <a:xfrm flipH="1">
            <a:off x="1828800" y="4000500"/>
            <a:ext cx="5943600" cy="12700"/>
          </a:xfrm>
          <a:prstGeom prst="bentConnector5">
            <a:avLst>
              <a:gd name="adj1" fmla="val -3846"/>
              <a:gd name="adj2" fmla="val 4500000"/>
              <a:gd name="adj3" fmla="val 103846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6477000" y="2286000"/>
            <a:ext cx="16764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134" name="직사각형 133"/>
          <p:cNvSpPr/>
          <p:nvPr/>
        </p:nvSpPr>
        <p:spPr>
          <a:xfrm>
            <a:off x="6658276" y="2286000"/>
            <a:ext cx="16764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4.62428E-6 L 0.02899 4.62428E-6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99 4.62428E-6 L 0.0493 4.62428E-6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074E-6 L 0.0158 0.36095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18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074E-6 L 0.01267 0.3609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0401 -2.22222E-6 " pathEditMode="relative" rAng="0" ptsTypes="AA">
                                      <p:cBhvr>
                                        <p:cTn id="10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11" grpId="0"/>
      <p:bldP spid="126" grpId="0" animBg="1"/>
      <p:bldP spid="127" grpId="0" animBg="1"/>
      <p:bldP spid="128" grpId="0" animBg="1"/>
      <p:bldP spid="131" grpId="0" animBg="1"/>
      <p:bldP spid="138" grpId="0" animBg="1"/>
      <p:bldP spid="142" grpId="0" animBg="1"/>
      <p:bldP spid="114" grpId="0" animBg="1"/>
      <p:bldP spid="114" grpId="1" animBg="1"/>
      <p:bldP spid="114" grpId="2" animBg="1"/>
      <p:bldP spid="112" grpId="0" animBg="1"/>
      <p:bldP spid="112" grpId="1" animBg="1"/>
      <p:bldP spid="133" grpId="0" animBg="1"/>
      <p:bldP spid="133" grpId="1" animBg="1"/>
      <p:bldP spid="134" grpId="0" animBg="1"/>
      <p:bldP spid="13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well does Gecko handle GC?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Performance of Gecko under real workloads?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 of varying Gecko chain length?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Effectiveness of the tail cache?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Durability of the flash based tail cache?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In-kernel version</a:t>
            </a:r>
          </a:p>
          <a:p>
            <a:pPr lvl="1"/>
            <a:r>
              <a:rPr lang="en-US" dirty="0" smtClean="0"/>
              <a:t>Implemented as block device for portability</a:t>
            </a:r>
          </a:p>
          <a:p>
            <a:pPr lvl="1"/>
            <a:r>
              <a:rPr lang="en-US" dirty="0" smtClean="0"/>
              <a:t>Similar to software RAID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WD 600GB HDD </a:t>
            </a:r>
          </a:p>
          <a:p>
            <a:pPr lvl="2"/>
            <a:r>
              <a:rPr lang="en-US" dirty="0" smtClean="0"/>
              <a:t>Used 512GB of 600GB</a:t>
            </a:r>
          </a:p>
          <a:p>
            <a:pPr lvl="2"/>
            <a:r>
              <a:rPr lang="en-US" dirty="0" smtClean="0"/>
              <a:t>2.5” 10K RPM SATA-600</a:t>
            </a:r>
          </a:p>
          <a:p>
            <a:pPr lvl="1"/>
            <a:r>
              <a:rPr lang="en-US" dirty="0" smtClean="0"/>
              <a:t>Intel MLC (multi level cell) SSD </a:t>
            </a:r>
          </a:p>
          <a:p>
            <a:pPr lvl="2"/>
            <a:r>
              <a:rPr lang="en-US" dirty="0" smtClean="0"/>
              <a:t>240GB SATA-600</a:t>
            </a:r>
          </a:p>
          <a:p>
            <a:pPr lvl="1"/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User-level emulator</a:t>
            </a:r>
          </a:p>
          <a:p>
            <a:pPr lvl="1"/>
            <a:r>
              <a:rPr lang="en-US" dirty="0" smtClean="0"/>
              <a:t>For fast prototyping</a:t>
            </a:r>
          </a:p>
          <a:p>
            <a:pPr lvl="1"/>
            <a:r>
              <a:rPr lang="en-US" dirty="0" smtClean="0"/>
              <a:t>Runs block traces</a:t>
            </a:r>
          </a:p>
          <a:p>
            <a:pPr lvl="1"/>
            <a:r>
              <a:rPr lang="en-US" dirty="0" smtClean="0"/>
              <a:t>Tail cache support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How Well Does Gecko Handle GC?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500425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Gecko</a:t>
            </a:r>
            <a:endParaRPr lang="en-US" sz="2800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486400" y="150489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Log + RAID0</a:t>
            </a:r>
            <a:endParaRPr lang="en-US" sz="2800" b="1" dirty="0"/>
          </a:p>
        </p:txBody>
      </p:sp>
      <p:sp>
        <p:nvSpPr>
          <p:cNvPr id="12" name="직사각형 7"/>
          <p:cNvSpPr/>
          <p:nvPr/>
        </p:nvSpPr>
        <p:spPr>
          <a:xfrm>
            <a:off x="0" y="54102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Gecko’s aggregate throughput always remains high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3X higher aggregate &amp; 4X higher application throughput</a:t>
            </a:r>
          </a:p>
        </p:txBody>
      </p:sp>
      <p:graphicFrame>
        <p:nvGraphicFramePr>
          <p:cNvPr id="18" name="차트 17"/>
          <p:cNvGraphicFramePr/>
          <p:nvPr/>
        </p:nvGraphicFramePr>
        <p:xfrm>
          <a:off x="4572000" y="1981200"/>
          <a:ext cx="4572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차트 18"/>
          <p:cNvGraphicFramePr/>
          <p:nvPr/>
        </p:nvGraphicFramePr>
        <p:xfrm>
          <a:off x="0" y="1981200"/>
          <a:ext cx="4540623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09600" y="100078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2-disk setting; write-only synthetic workload</a:t>
            </a:r>
            <a:endParaRPr lang="en-US" sz="2800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828800" y="3352800"/>
            <a:ext cx="1219200" cy="12192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6477000" y="4038600"/>
            <a:ext cx="990600" cy="5334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990600" y="3200400"/>
            <a:ext cx="1066800" cy="6096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5562600" y="2362200"/>
            <a:ext cx="990600" cy="5334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85800" y="2590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Max Sequential Throughput of 1 disk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00600" y="2819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Max Sequential Throughput of 2 disks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8200" y="27432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Aggregate throughput 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= Max throughput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05400" y="366926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Throughput collapses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Graphic spid="19" grpId="0">
        <p:bldAsOne/>
      </p:bldGraphic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5" grpId="0"/>
      <p:bldP spid="25" grpId="1"/>
      <p:bldP spid="27" grpId="0"/>
      <p:bldP spid="27" grpId="1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04802" y="1524000"/>
            <a:ext cx="3352798" cy="1717288"/>
            <a:chOff x="304800" y="1905000"/>
            <a:chExt cx="4191000" cy="24384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" name="타원 4"/>
            <p:cNvSpPr/>
            <p:nvPr/>
          </p:nvSpPr>
          <p:spPr>
            <a:xfrm>
              <a:off x="1066800" y="20574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04800" y="25146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1295400" y="29718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2743200" y="22098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1905000" y="19050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743200" y="27432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C:\Users\Ji-Yong\AppData\Local\Microsoft\Windows\Temporary Internet Files\Content.IE5\MBDJ7ADX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447800" y="1600200"/>
            <a:ext cx="1295400" cy="1295400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happens to storage?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and Virtualization</a:t>
            </a:r>
            <a:endParaRPr lang="en-US" dirty="0"/>
          </a:p>
        </p:txBody>
      </p:sp>
      <p:grpSp>
        <p:nvGrpSpPr>
          <p:cNvPr id="19" name="그룹 40"/>
          <p:cNvGrpSpPr/>
          <p:nvPr/>
        </p:nvGrpSpPr>
        <p:grpSpPr>
          <a:xfrm>
            <a:off x="4114800" y="1600201"/>
            <a:ext cx="4876800" cy="3733800"/>
            <a:chOff x="4267200" y="2362200"/>
            <a:chExt cx="4648200" cy="4057338"/>
          </a:xfrm>
        </p:grpSpPr>
        <p:sp>
          <p:nvSpPr>
            <p:cNvPr id="22" name="모서리가 둥근 사각형 설명선 21"/>
            <p:cNvSpPr/>
            <p:nvPr/>
          </p:nvSpPr>
          <p:spPr>
            <a:xfrm>
              <a:off x="4267200" y="2362200"/>
              <a:ext cx="4648200" cy="4057338"/>
            </a:xfrm>
            <a:prstGeom prst="wedgeRoundRectCallout">
              <a:avLst>
                <a:gd name="adj1" fmla="val -83228"/>
                <a:gd name="adj2" fmla="val -36944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4648200" y="4343400"/>
              <a:ext cx="3810000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VMM</a:t>
              </a:r>
              <a:endParaRPr 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6482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4864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3246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6962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86600" y="2971800"/>
              <a:ext cx="60960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7" name="원통 16"/>
            <p:cNvSpPr/>
            <p:nvPr/>
          </p:nvSpPr>
          <p:spPr>
            <a:xfrm>
              <a:off x="46482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</a:t>
              </a:r>
            </a:p>
            <a:p>
              <a:pPr algn="ctr"/>
              <a:r>
                <a:rPr lang="en-US" dirty="0" smtClean="0"/>
                <a:t>Disk</a:t>
              </a:r>
              <a:endParaRPr lang="en-US" dirty="0"/>
            </a:p>
          </p:txBody>
        </p:sp>
        <p:sp>
          <p:nvSpPr>
            <p:cNvPr id="18" name="원통 17"/>
            <p:cNvSpPr/>
            <p:nvPr/>
          </p:nvSpPr>
          <p:spPr>
            <a:xfrm>
              <a:off x="56388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</a:t>
              </a:r>
            </a:p>
            <a:p>
              <a:pPr algn="ctr"/>
              <a:r>
                <a:rPr lang="en-US" dirty="0" smtClean="0"/>
                <a:t>Disk</a:t>
              </a:r>
              <a:endParaRPr lang="en-US" dirty="0"/>
            </a:p>
          </p:txBody>
        </p:sp>
        <p:sp>
          <p:nvSpPr>
            <p:cNvPr id="20" name="원통 19"/>
            <p:cNvSpPr/>
            <p:nvPr/>
          </p:nvSpPr>
          <p:spPr>
            <a:xfrm>
              <a:off x="66294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 Disk</a:t>
              </a:r>
              <a:endParaRPr lang="en-US" dirty="0"/>
            </a:p>
          </p:txBody>
        </p:sp>
        <p:sp>
          <p:nvSpPr>
            <p:cNvPr id="21" name="원통 20"/>
            <p:cNvSpPr/>
            <p:nvPr/>
          </p:nvSpPr>
          <p:spPr>
            <a:xfrm>
              <a:off x="76200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 Disk</a:t>
              </a:r>
              <a:endParaRPr lang="en-US" dirty="0"/>
            </a:p>
          </p:txBody>
        </p:sp>
      </p:grpSp>
      <p:grpSp>
        <p:nvGrpSpPr>
          <p:cNvPr id="23" name="그룹 31"/>
          <p:cNvGrpSpPr/>
          <p:nvPr/>
        </p:nvGrpSpPr>
        <p:grpSpPr>
          <a:xfrm>
            <a:off x="4800600" y="2844225"/>
            <a:ext cx="3505200" cy="584775"/>
            <a:chOff x="4876800" y="3733800"/>
            <a:chExt cx="3505200" cy="584775"/>
          </a:xfrm>
        </p:grpSpPr>
        <p:grpSp>
          <p:nvGrpSpPr>
            <p:cNvPr id="28" name="그룹 27"/>
            <p:cNvGrpSpPr/>
            <p:nvPr/>
          </p:nvGrpSpPr>
          <p:grpSpPr>
            <a:xfrm>
              <a:off x="4876800" y="3810000"/>
              <a:ext cx="3429000" cy="457200"/>
              <a:chOff x="4876800" y="3962400"/>
              <a:chExt cx="3429000" cy="304800"/>
            </a:xfrm>
          </p:grpSpPr>
          <p:sp>
            <p:nvSpPr>
              <p:cNvPr id="24" name="아래쪽 화살표 23"/>
              <p:cNvSpPr/>
              <p:nvPr/>
            </p:nvSpPr>
            <p:spPr>
              <a:xfrm>
                <a:off x="4876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7" name="아래쪽 화살표 26"/>
              <p:cNvSpPr/>
              <p:nvPr/>
            </p:nvSpPr>
            <p:spPr>
              <a:xfrm>
                <a:off x="7924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953000" y="3733800"/>
              <a:ext cx="3429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SEQUENTIAL</a:t>
              </a:r>
              <a:endParaRPr lang="en-US" sz="3200" b="1" dirty="0"/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4800600" y="3733800"/>
            <a:ext cx="3429000" cy="584775"/>
            <a:chOff x="4648200" y="4114800"/>
            <a:chExt cx="3429000" cy="584775"/>
          </a:xfrm>
        </p:grpSpPr>
        <p:grpSp>
          <p:nvGrpSpPr>
            <p:cNvPr id="30" name="그룹 27"/>
            <p:cNvGrpSpPr/>
            <p:nvPr/>
          </p:nvGrpSpPr>
          <p:grpSpPr>
            <a:xfrm>
              <a:off x="4648200" y="4215825"/>
              <a:ext cx="3429000" cy="457200"/>
              <a:chOff x="4876800" y="3962400"/>
              <a:chExt cx="3429000" cy="304800"/>
            </a:xfrm>
            <a:solidFill>
              <a:schemeClr val="bg1">
                <a:lumMod val="50000"/>
              </a:schemeClr>
            </a:solidFill>
          </p:grpSpPr>
          <p:sp>
            <p:nvSpPr>
              <p:cNvPr id="37" name="아래쪽 화살표 36"/>
              <p:cNvSpPr/>
              <p:nvPr/>
            </p:nvSpPr>
            <p:spPr>
              <a:xfrm>
                <a:off x="4876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40" name="아래쪽 화살표 39"/>
              <p:cNvSpPr/>
              <p:nvPr/>
            </p:nvSpPr>
            <p:spPr>
              <a:xfrm>
                <a:off x="7924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4648200" y="4114800"/>
              <a:ext cx="3429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RANDOM</a:t>
              </a:r>
              <a:endPara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>
          <a:xfrm>
            <a:off x="7391400" y="6492875"/>
            <a:ext cx="1600200" cy="365125"/>
          </a:xfrm>
        </p:spPr>
        <p:txBody>
          <a:bodyPr/>
          <a:lstStyle/>
          <a:p>
            <a:fld id="{3C1D1787-1D31-4DE7-8BF8-5D50841E6771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35" name="차트 34"/>
          <p:cNvGraphicFramePr/>
          <p:nvPr/>
        </p:nvGraphicFramePr>
        <p:xfrm>
          <a:off x="0" y="3657600"/>
          <a:ext cx="3886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9" name="차트 38"/>
          <p:cNvGraphicFramePr/>
          <p:nvPr/>
        </p:nvGraphicFramePr>
        <p:xfrm>
          <a:off x="0" y="3657600"/>
          <a:ext cx="3886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3" name="직사각형 42"/>
          <p:cNvSpPr/>
          <p:nvPr/>
        </p:nvSpPr>
        <p:spPr>
          <a:xfrm>
            <a:off x="3657600" y="5410200"/>
            <a:ext cx="5486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I/O CONTENTION causes throughput collapse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5800" y="34290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4-Disk RAID0</a:t>
            </a:r>
            <a:endParaRPr lang="en-US" b="1" dirty="0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838200" y="5410200"/>
            <a:ext cx="2895600" cy="38100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>
        <p:bldAsOne/>
      </p:bldGraphic>
      <p:bldGraphic spid="39" grpId="0">
        <p:bldAsOne/>
      </p:bldGraphic>
      <p:bldP spid="43" grpId="0"/>
      <p:bldP spid="45" grpId="0"/>
      <p:bldP spid="4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How Well Does Gecko Handle GC?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" name="직사각형 7"/>
          <p:cNvSpPr/>
          <p:nvPr/>
        </p:nvSpPr>
        <p:spPr>
          <a:xfrm>
            <a:off x="0" y="55626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App throughput can be preserved using smarter GC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1500425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Gecko</a:t>
            </a:r>
            <a:endParaRPr lang="en-US" sz="2800" b="1" dirty="0"/>
          </a:p>
        </p:txBody>
      </p:sp>
      <p:graphicFrame>
        <p:nvGraphicFramePr>
          <p:cNvPr id="15" name="차트 14"/>
          <p:cNvGraphicFramePr/>
          <p:nvPr/>
        </p:nvGraphicFramePr>
        <p:xfrm>
          <a:off x="0" y="1981200"/>
          <a:ext cx="4540623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모서리가 둥근 직사각형 15"/>
          <p:cNvSpPr/>
          <p:nvPr/>
        </p:nvSpPr>
        <p:spPr>
          <a:xfrm>
            <a:off x="1828800" y="3352800"/>
            <a:ext cx="1219200" cy="12192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차트 16"/>
          <p:cNvGraphicFramePr/>
          <p:nvPr/>
        </p:nvGraphicFramePr>
        <p:xfrm>
          <a:off x="4572000" y="2057400"/>
          <a:ext cx="4572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아래로 구부러진 화살표 17"/>
          <p:cNvSpPr/>
          <p:nvPr/>
        </p:nvSpPr>
        <p:spPr>
          <a:xfrm>
            <a:off x="1371600" y="2362200"/>
            <a:ext cx="4800600" cy="1066800"/>
          </a:xfrm>
          <a:prstGeom prst="curvedDownArrow">
            <a:avLst>
              <a:gd name="adj1" fmla="val 9250"/>
              <a:gd name="adj2" fmla="val 16400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아래로 구부러진 화살표 18"/>
          <p:cNvSpPr/>
          <p:nvPr/>
        </p:nvSpPr>
        <p:spPr>
          <a:xfrm>
            <a:off x="2362200" y="2895600"/>
            <a:ext cx="5029200" cy="1066800"/>
          </a:xfrm>
          <a:prstGeom prst="curvedDownArrow">
            <a:avLst>
              <a:gd name="adj1" fmla="val 9250"/>
              <a:gd name="adj2" fmla="val 16400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8077200" y="3200400"/>
            <a:ext cx="685800" cy="15240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17" grpId="0">
        <p:bldAsOne/>
      </p:bldGraphic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MS Enterprise and MSR Cambridge Traces</a:t>
            </a:r>
            <a:endParaRPr lang="en-US" sz="36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152400" y="1143000"/>
          <a:ext cx="8915400" cy="4038596"/>
        </p:xfrm>
        <a:graphic>
          <a:graphicData uri="http://schemas.openxmlformats.org/drawingml/2006/table">
            <a:tbl>
              <a:tblPr/>
              <a:tblGrid>
                <a:gridCol w="1411604"/>
                <a:gridCol w="1261822"/>
                <a:gridCol w="1145754"/>
                <a:gridCol w="827489"/>
                <a:gridCol w="1038340"/>
                <a:gridCol w="1040643"/>
                <a:gridCol w="1094874"/>
                <a:gridCol w="1094874"/>
              </a:tblGrid>
              <a:tr h="73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Trace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Estimated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 Space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Data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Accessed (GB)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Data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Read (GB)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Data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Written (GB)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TotalIOReq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NumReadReq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NumWriteReq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prxy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181,157,932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110,797,984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70,359,948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src1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85,069,608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65,172,645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19,896,963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65,841,031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55,809,869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10,031,162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Exchange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61,179,165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26,324,163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34,855,002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58,091,915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50,906,183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7,185,732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LiveMapsBE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6,737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44,766,484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35,310,420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9,456,064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MSNFS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29,345,085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19,729,611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9,615,474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DevDivRelease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18,195,701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12,326,432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5,869,269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16,819,297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9,066,281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7,753,016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" y="59552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</a:t>
            </a:r>
            <a:r>
              <a:rPr lang="en-US" dirty="0" smtClean="0"/>
              <a:t>Narayanan et al. 08, 09]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>
            <a:noAutofit/>
          </a:bodyPr>
          <a:lstStyle/>
          <a:p>
            <a:pPr marL="514350" indent="-514350"/>
            <a:r>
              <a:rPr lang="en-US" sz="3600" dirty="0" smtClean="0"/>
              <a:t>What is the Performance of </a:t>
            </a:r>
            <a:br>
              <a:rPr lang="en-US" sz="3600" dirty="0" smtClean="0"/>
            </a:br>
            <a:r>
              <a:rPr lang="en-US" sz="3600" dirty="0" smtClean="0"/>
              <a:t>Gecko under Real Workloads?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66801"/>
            <a:ext cx="4267200" cy="4495799"/>
          </a:xfrm>
        </p:spPr>
        <p:txBody>
          <a:bodyPr anchor="b">
            <a:normAutofit/>
          </a:bodyPr>
          <a:lstStyle/>
          <a:p>
            <a:r>
              <a:rPr lang="en-US" sz="1800" dirty="0" smtClean="0"/>
              <a:t>Gecko</a:t>
            </a:r>
          </a:p>
          <a:p>
            <a:pPr lvl="1"/>
            <a:r>
              <a:rPr lang="en-US" sz="1600" dirty="0" smtClean="0"/>
              <a:t>Mirrored chain of length 3</a:t>
            </a:r>
          </a:p>
          <a:p>
            <a:pPr lvl="1"/>
            <a:r>
              <a:rPr lang="en-US" sz="1600" dirty="0" smtClean="0"/>
              <a:t>Tail cache  (2GB RAM + 32GB SSD)</a:t>
            </a:r>
          </a:p>
          <a:p>
            <a:pPr lvl="1"/>
            <a:r>
              <a:rPr lang="en-US" sz="1600" dirty="0" smtClean="0"/>
              <a:t>Body Cache (32GB SSD)</a:t>
            </a:r>
            <a:endParaRPr lang="en-US" sz="1200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066801"/>
            <a:ext cx="4267200" cy="4495799"/>
          </a:xfrm>
        </p:spPr>
        <p:txBody>
          <a:bodyPr anchor="b">
            <a:normAutofit/>
          </a:bodyPr>
          <a:lstStyle/>
          <a:p>
            <a:r>
              <a:rPr lang="en-US" sz="1800" dirty="0" smtClean="0"/>
              <a:t>Log + RAID10 </a:t>
            </a:r>
          </a:p>
          <a:p>
            <a:pPr lvl="1"/>
            <a:r>
              <a:rPr lang="en-US" sz="1600" dirty="0" smtClean="0"/>
              <a:t>Mirrored, Log + 3 disk RAID-0 </a:t>
            </a:r>
          </a:p>
          <a:p>
            <a:pPr lvl="1"/>
            <a:r>
              <a:rPr lang="en-US" sz="1600" dirty="0" smtClean="0"/>
              <a:t>LRU cache (2GB RAM + 64GB SSD)</a:t>
            </a:r>
          </a:p>
          <a:p>
            <a:pPr lvl="1"/>
            <a:endParaRPr lang="en-US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0" y="548640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Gecko showed less read-write contention and higher cache hit rate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Gecko’s throughput is 2X-3X higher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600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Gecko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15634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Log + RAID10 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9906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dirty="0" smtClean="0"/>
              <a:t>Mix of 8 workloads: </a:t>
            </a:r>
            <a:r>
              <a:rPr lang="en-US" dirty="0" err="1" smtClean="0"/>
              <a:t>prn</a:t>
            </a:r>
            <a:r>
              <a:rPr lang="en-US" dirty="0" smtClean="0"/>
              <a:t>, MSNFS, </a:t>
            </a:r>
            <a:r>
              <a:rPr lang="en-US" dirty="0" err="1" smtClean="0"/>
              <a:t>DevDivRelease</a:t>
            </a:r>
            <a:r>
              <a:rPr lang="en-US" dirty="0" smtClean="0"/>
              <a:t>, </a:t>
            </a:r>
            <a:r>
              <a:rPr lang="en-US" dirty="0" err="1" smtClean="0"/>
              <a:t>proj</a:t>
            </a:r>
            <a:r>
              <a:rPr lang="en-US" dirty="0" smtClean="0"/>
              <a:t>, Exchange, </a:t>
            </a:r>
            <a:r>
              <a:rPr lang="en-US" dirty="0" err="1" smtClean="0"/>
              <a:t>LiveMapsBE</a:t>
            </a:r>
            <a:r>
              <a:rPr lang="en-US" dirty="0" smtClean="0"/>
              <a:t>, </a:t>
            </a:r>
            <a:r>
              <a:rPr lang="en-US" dirty="0" err="1" smtClean="0"/>
              <a:t>prxy</a:t>
            </a:r>
            <a:r>
              <a:rPr lang="en-US" dirty="0" smtClean="0"/>
              <a:t>, and src1</a:t>
            </a:r>
          </a:p>
        </p:txBody>
      </p:sp>
      <p:sp>
        <p:nvSpPr>
          <p:cNvPr id="12" name="Rectangle 13"/>
          <p:cNvSpPr/>
          <p:nvPr/>
        </p:nvSpPr>
        <p:spPr>
          <a:xfrm>
            <a:off x="0" y="1295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dirty="0" smtClean="0"/>
              <a:t>6 Disk configuration with 200GB of data prefilled</a:t>
            </a:r>
          </a:p>
        </p:txBody>
      </p:sp>
      <p:graphicFrame>
        <p:nvGraphicFramePr>
          <p:cNvPr id="17" name="차트 16"/>
          <p:cNvGraphicFramePr/>
          <p:nvPr/>
        </p:nvGraphicFramePr>
        <p:xfrm>
          <a:off x="0" y="1828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차트 17"/>
          <p:cNvGraphicFramePr/>
          <p:nvPr/>
        </p:nvGraphicFramePr>
        <p:xfrm>
          <a:off x="4572000" y="1828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dirty="0" smtClean="0"/>
              <a:t>What is the Effect of </a:t>
            </a:r>
            <a:br>
              <a:rPr lang="en-US" dirty="0" smtClean="0"/>
            </a:br>
            <a:r>
              <a:rPr lang="en-US" dirty="0" smtClean="0"/>
              <a:t>Varying Gecko Chain Length?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Same 8 workloads with 200GB data prefilled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Single </a:t>
            </a:r>
            <a:r>
              <a:rPr lang="en-US" b="1" dirty="0" err="1" smtClean="0">
                <a:solidFill>
                  <a:srgbClr val="FF0000"/>
                </a:solidFill>
              </a:rPr>
              <a:t>uncontended</a:t>
            </a:r>
            <a:r>
              <a:rPr lang="en-US" b="1" dirty="0" smtClean="0">
                <a:solidFill>
                  <a:srgbClr val="FF0000"/>
                </a:solidFill>
              </a:rPr>
              <a:t> disk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Separating reads and writes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Right Brace 8"/>
          <p:cNvSpPr/>
          <p:nvPr/>
        </p:nvSpPr>
        <p:spPr>
          <a:xfrm>
            <a:off x="5501365" y="5257800"/>
            <a:ext cx="224931" cy="86722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26297" y="5392056"/>
            <a:ext cx="31129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better performance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4" name="차트 13"/>
          <p:cNvGraphicFramePr/>
          <p:nvPr/>
        </p:nvGraphicFramePr>
        <p:xfrm>
          <a:off x="1752600" y="1447800"/>
          <a:ext cx="6019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직선 연결선 7"/>
          <p:cNvCxnSpPr/>
          <p:nvPr/>
        </p:nvCxnSpPr>
        <p:spPr>
          <a:xfrm flipH="1">
            <a:off x="2819400" y="4084320"/>
            <a:ext cx="4800600" cy="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96200" y="39594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RAID 0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" name="직선 연결선 11"/>
          <p:cNvCxnSpPr/>
          <p:nvPr/>
        </p:nvCxnSpPr>
        <p:spPr>
          <a:xfrm flipH="1">
            <a:off x="2743200" y="2956034"/>
            <a:ext cx="4876800" cy="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48400" y="22098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errorbar</a:t>
            </a:r>
            <a:r>
              <a:rPr 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= </a:t>
            </a:r>
            <a:r>
              <a:rPr lang="en-US" sz="1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stdev</a:t>
            </a: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How Effective Is the Tail Cache?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Read hit rate </a:t>
            </a:r>
            <a:r>
              <a:rPr lang="en-US" sz="2400" dirty="0" smtClean="0"/>
              <a:t>of tail cache (2GB RAM+32GB SSD) on 512GB disk </a:t>
            </a:r>
          </a:p>
          <a:p>
            <a:r>
              <a:rPr lang="en-US" sz="2400" dirty="0" smtClean="0"/>
              <a:t>21 combinations of 4 to 8 MSR Cambridge and MS Enterprise traces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4114800" y="2438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8013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Tail cache can effectively resolve read-write contention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494346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At least 86% of read hit rate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70C0"/>
                </a:solidFill>
              </a:rPr>
              <a:t>RAM handles most of hot data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572000" y="49530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Amount of data changes hit rate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70C0"/>
                </a:solidFill>
              </a:rPr>
              <a:t>Still average 80+ % hit rate</a:t>
            </a:r>
          </a:p>
        </p:txBody>
      </p:sp>
      <p:graphicFrame>
        <p:nvGraphicFramePr>
          <p:cNvPr id="14" name="차트 13"/>
          <p:cNvGraphicFramePr/>
          <p:nvPr/>
        </p:nvGraphicFramePr>
        <p:xfrm>
          <a:off x="0" y="2057400"/>
          <a:ext cx="4572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차트 14"/>
          <p:cNvGraphicFramePr/>
          <p:nvPr/>
        </p:nvGraphicFramePr>
        <p:xfrm>
          <a:off x="4343400" y="2057400"/>
          <a:ext cx="4572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Graphic spid="15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dirty="0" smtClean="0"/>
              <a:t>How Durable is Flash Based Tail Cache?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059363"/>
          </a:xfrm>
        </p:spPr>
        <p:txBody>
          <a:bodyPr/>
          <a:lstStyle/>
          <a:p>
            <a:r>
              <a:rPr lang="en-US" dirty="0" smtClean="0"/>
              <a:t>Static analysis of lifetime based on cache hit rate</a:t>
            </a:r>
          </a:p>
          <a:p>
            <a:r>
              <a:rPr lang="en-US" dirty="0" smtClean="0"/>
              <a:t>Use of 2GB RAM extends SSD lifetime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57150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2X-8X Lifetime Extension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차트 9"/>
          <p:cNvGraphicFramePr/>
          <p:nvPr/>
        </p:nvGraphicFramePr>
        <p:xfrm>
          <a:off x="914400" y="2057400"/>
          <a:ext cx="6705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차트 12"/>
          <p:cNvGraphicFramePr/>
          <p:nvPr/>
        </p:nvGraphicFramePr>
        <p:xfrm>
          <a:off x="914400" y="2057400"/>
          <a:ext cx="6705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15200" y="4038600"/>
            <a:ext cx="190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Lifetime at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40MB/s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905000" y="4556234"/>
            <a:ext cx="556260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059363"/>
          </a:xfrm>
        </p:spPr>
        <p:txBody>
          <a:bodyPr>
            <a:noAutofit/>
          </a:bodyPr>
          <a:lstStyle/>
          <a:p>
            <a:r>
              <a:rPr lang="en-US" dirty="0" smtClean="0"/>
              <a:t>Gecko enables fast storage in the cloud</a:t>
            </a:r>
          </a:p>
          <a:p>
            <a:pPr lvl="1"/>
            <a:r>
              <a:rPr lang="en-US" dirty="0" smtClean="0"/>
              <a:t>Scales with increasing virtualization and number of cores</a:t>
            </a:r>
          </a:p>
          <a:p>
            <a:pPr lvl="1"/>
            <a:r>
              <a:rPr lang="en-US" dirty="0" smtClean="0"/>
              <a:t>Oblivious to I/O contention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Gecko’s technical contribution</a:t>
            </a:r>
          </a:p>
          <a:p>
            <a:pPr lvl="1"/>
            <a:r>
              <a:rPr lang="en-US" dirty="0" smtClean="0"/>
              <a:t>Separates log tail from its body </a:t>
            </a:r>
          </a:p>
          <a:p>
            <a:pPr lvl="1"/>
            <a:r>
              <a:rPr lang="en-US" dirty="0" smtClean="0"/>
              <a:t>Separates reads and writes</a:t>
            </a:r>
          </a:p>
          <a:p>
            <a:pPr lvl="1"/>
            <a:r>
              <a:rPr lang="en-US" dirty="0" smtClean="0"/>
              <a:t>Tail cache absorbs reads going to tail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A single sequentially accessed disk is better than multiple randomly seeking disks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Solutions for I/O Contention?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I/O scheduling: reordering I/Os</a:t>
            </a:r>
          </a:p>
          <a:p>
            <a:pPr lvl="1"/>
            <a:r>
              <a:rPr lang="en-US" dirty="0" smtClean="0"/>
              <a:t>Entails </a:t>
            </a:r>
            <a:r>
              <a:rPr lang="en-US" b="1" dirty="0" smtClean="0">
                <a:solidFill>
                  <a:srgbClr val="FF0000"/>
                </a:solidFill>
              </a:rPr>
              <a:t>increased latency </a:t>
            </a:r>
            <a:r>
              <a:rPr lang="en-US" dirty="0" smtClean="0"/>
              <a:t>for certain workloads</a:t>
            </a:r>
          </a:p>
          <a:p>
            <a:pPr lvl="1"/>
            <a:r>
              <a:rPr lang="en-US" dirty="0" smtClean="0"/>
              <a:t>May still require </a:t>
            </a:r>
            <a:r>
              <a:rPr lang="en-US" b="1" dirty="0" smtClean="0">
                <a:solidFill>
                  <a:srgbClr val="FF0000"/>
                </a:solidFill>
              </a:rPr>
              <a:t>seeking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Workload placement: positioning workloads to minimize contention</a:t>
            </a:r>
          </a:p>
          <a:p>
            <a:pPr lvl="1"/>
            <a:r>
              <a:rPr lang="en-US" dirty="0" smtClean="0"/>
              <a:t>Requires prior knowledge or dynamic prediction</a:t>
            </a:r>
          </a:p>
          <a:p>
            <a:pPr lvl="1"/>
            <a:r>
              <a:rPr lang="en-US" dirty="0" smtClean="0"/>
              <a:t>Predictions may be inaccurate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Limits freedom of placing VMs</a:t>
            </a:r>
            <a:r>
              <a:rPr lang="en-US" dirty="0" smtClean="0"/>
              <a:t> in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내용 개체 틀 14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Log all writes to tail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Log-structured File System to the Rescue?</a:t>
            </a:r>
            <a:br>
              <a:rPr lang="en-US" sz="3600" dirty="0" smtClean="0"/>
            </a:br>
            <a:r>
              <a:rPr lang="en-US" sz="2000" dirty="0" smtClean="0"/>
              <a:t>[</a:t>
            </a:r>
            <a:r>
              <a:rPr lang="en-US" sz="2000" dirty="0" err="1" smtClean="0"/>
              <a:t>Rosenblum</a:t>
            </a:r>
            <a:r>
              <a:rPr lang="en-US" sz="2000" dirty="0" smtClean="0"/>
              <a:t> et al. 91]</a:t>
            </a:r>
            <a:endParaRPr lang="en-US" sz="3600" dirty="0"/>
          </a:p>
        </p:txBody>
      </p:sp>
      <p:cxnSp>
        <p:nvCxnSpPr>
          <p:cNvPr id="7" name="직선 연결선 6"/>
          <p:cNvCxnSpPr/>
          <p:nvPr/>
        </p:nvCxnSpPr>
        <p:spPr>
          <a:xfrm flipV="1">
            <a:off x="5486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914400" y="3810000"/>
            <a:ext cx="7315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6200" y="2971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Addr</a:t>
            </a:r>
            <a:r>
              <a:rPr lang="en-US" sz="2400" dirty="0" smtClean="0"/>
              <a:t> 0 1 2 … 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0" y="3348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… N</a:t>
            </a:r>
            <a:endParaRPr lang="en-US" sz="2400" dirty="0"/>
          </a:p>
        </p:txBody>
      </p:sp>
      <p:sp>
        <p:nvSpPr>
          <p:cNvPr id="31" name="직사각형 30"/>
          <p:cNvSpPr/>
          <p:nvPr/>
        </p:nvSpPr>
        <p:spPr>
          <a:xfrm>
            <a:off x="914400" y="3810000"/>
            <a:ext cx="45720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직사각형 31"/>
          <p:cNvSpPr/>
          <p:nvPr/>
        </p:nvSpPr>
        <p:spPr>
          <a:xfrm>
            <a:off x="5029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직사각형 32"/>
          <p:cNvSpPr/>
          <p:nvPr/>
        </p:nvSpPr>
        <p:spPr>
          <a:xfrm>
            <a:off x="4800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/>
          <p:cNvSpPr/>
          <p:nvPr/>
        </p:nvSpPr>
        <p:spPr>
          <a:xfrm>
            <a:off x="4572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직사각형 34"/>
          <p:cNvSpPr/>
          <p:nvPr/>
        </p:nvSpPr>
        <p:spPr>
          <a:xfrm>
            <a:off x="914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직사각형 35"/>
          <p:cNvSpPr/>
          <p:nvPr/>
        </p:nvSpPr>
        <p:spPr>
          <a:xfrm>
            <a:off x="1143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직사각형 36"/>
          <p:cNvSpPr/>
          <p:nvPr/>
        </p:nvSpPr>
        <p:spPr>
          <a:xfrm>
            <a:off x="1371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직사각형 37"/>
          <p:cNvSpPr/>
          <p:nvPr/>
        </p:nvSpPr>
        <p:spPr>
          <a:xfrm>
            <a:off x="1600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828800" y="3429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" name="왼쪽 화살표 40"/>
          <p:cNvSpPr/>
          <p:nvPr/>
        </p:nvSpPr>
        <p:spPr>
          <a:xfrm rot="16200000">
            <a:off x="5981700" y="1866900"/>
            <a:ext cx="1066800" cy="5334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2" name="왼쪽 화살표 41"/>
          <p:cNvSpPr/>
          <p:nvPr/>
        </p:nvSpPr>
        <p:spPr>
          <a:xfrm rot="16200000">
            <a:off x="5219700" y="1866900"/>
            <a:ext cx="1066800" cy="53340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3" name="왼쪽 화살표 42"/>
          <p:cNvSpPr/>
          <p:nvPr/>
        </p:nvSpPr>
        <p:spPr>
          <a:xfrm rot="16200000">
            <a:off x="4457700" y="1866900"/>
            <a:ext cx="1066800" cy="533400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5" name="왼쪽 중괄호 44"/>
          <p:cNvSpPr/>
          <p:nvPr/>
        </p:nvSpPr>
        <p:spPr>
          <a:xfrm rot="16200000">
            <a:off x="5619750" y="1809750"/>
            <a:ext cx="266700" cy="2057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왼쪽 화살표 45"/>
          <p:cNvSpPr/>
          <p:nvPr/>
        </p:nvSpPr>
        <p:spPr>
          <a:xfrm rot="16200000">
            <a:off x="5029200" y="2738735"/>
            <a:ext cx="762000" cy="13716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47" name="직사각형 46"/>
          <p:cNvSpPr/>
          <p:nvPr/>
        </p:nvSpPr>
        <p:spPr>
          <a:xfrm>
            <a:off x="5943600" y="3810000"/>
            <a:ext cx="2286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직사각형 47"/>
          <p:cNvSpPr/>
          <p:nvPr/>
        </p:nvSpPr>
        <p:spPr>
          <a:xfrm>
            <a:off x="5715000" y="3810000"/>
            <a:ext cx="2286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직사각형 48"/>
          <p:cNvSpPr/>
          <p:nvPr/>
        </p:nvSpPr>
        <p:spPr>
          <a:xfrm>
            <a:off x="5486400" y="3810000"/>
            <a:ext cx="2286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직사각형 49"/>
          <p:cNvSpPr/>
          <p:nvPr/>
        </p:nvSpPr>
        <p:spPr>
          <a:xfrm>
            <a:off x="6172200" y="3810000"/>
            <a:ext cx="2286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/>
          <p:cNvCxnSpPr/>
          <p:nvPr/>
        </p:nvCxnSpPr>
        <p:spPr>
          <a:xfrm flipH="1" flipV="1">
            <a:off x="914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원통 66"/>
          <p:cNvSpPr/>
          <p:nvPr/>
        </p:nvSpPr>
        <p:spPr>
          <a:xfrm>
            <a:off x="3991428" y="4724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1 -2.31214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6" grpId="1" animBg="1"/>
      <p:bldP spid="47" grpId="0" animBg="1"/>
      <p:bldP spid="48" grpId="0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내용 개체 틀 7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Garbage collection is the Achilles’ Heel of LFS </a:t>
            </a:r>
            <a:r>
              <a:rPr lang="en-US" sz="1800" dirty="0" smtClean="0"/>
              <a:t>[Seltzer et al. 93, 95; Matthews et al. 97]</a:t>
            </a:r>
            <a:endParaRPr lang="en-US" dirty="0"/>
          </a:p>
        </p:txBody>
      </p:sp>
      <p:grpSp>
        <p:nvGrpSpPr>
          <p:cNvPr id="3" name="그룹 145"/>
          <p:cNvGrpSpPr/>
          <p:nvPr/>
        </p:nvGrpSpPr>
        <p:grpSpPr>
          <a:xfrm>
            <a:off x="228600" y="3207603"/>
            <a:ext cx="7315200" cy="1440597"/>
            <a:chOff x="228600" y="2902803"/>
            <a:chExt cx="7315200" cy="1440597"/>
          </a:xfrm>
        </p:grpSpPr>
        <p:grpSp>
          <p:nvGrpSpPr>
            <p:cNvPr id="6" name="그룹 118"/>
            <p:cNvGrpSpPr/>
            <p:nvPr/>
          </p:nvGrpSpPr>
          <p:grpSpPr>
            <a:xfrm>
              <a:off x="228600" y="3276600"/>
              <a:ext cx="7315200" cy="1066800"/>
              <a:chOff x="0" y="3657600"/>
              <a:chExt cx="7315200" cy="1066800"/>
            </a:xfrm>
          </p:grpSpPr>
          <p:cxnSp>
            <p:nvCxnSpPr>
              <p:cNvPr id="101" name="직선 연결선 10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직사각형 10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직사각형 104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직사각형 105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직사각형 106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직사각형 107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직사각형 108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직사각형 109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직사각형 110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직사각형 111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직사각형 113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직사각형 114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직사각형 115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직사각형 116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직선 연결선 117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5" name="TextBox 144"/>
            <p:cNvSpPr txBox="1"/>
            <p:nvPr/>
          </p:nvSpPr>
          <p:spPr>
            <a:xfrm>
              <a:off x="1143000" y="29028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69" name="원통 68"/>
          <p:cNvSpPr/>
          <p:nvPr/>
        </p:nvSpPr>
        <p:spPr>
          <a:xfrm>
            <a:off x="3200400" y="44958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Challenges of Log-Structured File System</a:t>
            </a:r>
            <a:endParaRPr lang="en-US" sz="3600" dirty="0"/>
          </a:p>
        </p:txBody>
      </p:sp>
      <p:cxnSp>
        <p:nvCxnSpPr>
          <p:cNvPr id="7" name="직선 연결선 6"/>
          <p:cNvCxnSpPr/>
          <p:nvPr/>
        </p:nvCxnSpPr>
        <p:spPr>
          <a:xfrm flipV="1">
            <a:off x="5486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914400" y="3810000"/>
            <a:ext cx="7315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715000" y="3348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… N</a:t>
            </a:r>
            <a:endParaRPr lang="en-US" sz="2400" dirty="0"/>
          </a:p>
        </p:txBody>
      </p:sp>
      <p:sp>
        <p:nvSpPr>
          <p:cNvPr id="31" name="직사각형 30"/>
          <p:cNvSpPr/>
          <p:nvPr/>
        </p:nvSpPr>
        <p:spPr>
          <a:xfrm>
            <a:off x="914400" y="3810000"/>
            <a:ext cx="45720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직사각형 31"/>
          <p:cNvSpPr/>
          <p:nvPr/>
        </p:nvSpPr>
        <p:spPr>
          <a:xfrm>
            <a:off x="5029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직사각형 32"/>
          <p:cNvSpPr/>
          <p:nvPr/>
        </p:nvSpPr>
        <p:spPr>
          <a:xfrm>
            <a:off x="4800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/>
          <p:cNvSpPr/>
          <p:nvPr/>
        </p:nvSpPr>
        <p:spPr>
          <a:xfrm>
            <a:off x="4572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직사각형 34"/>
          <p:cNvSpPr/>
          <p:nvPr/>
        </p:nvSpPr>
        <p:spPr>
          <a:xfrm>
            <a:off x="914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직사각형 35"/>
          <p:cNvSpPr/>
          <p:nvPr/>
        </p:nvSpPr>
        <p:spPr>
          <a:xfrm>
            <a:off x="1143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직사각형 36"/>
          <p:cNvSpPr/>
          <p:nvPr/>
        </p:nvSpPr>
        <p:spPr>
          <a:xfrm>
            <a:off x="1371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직사각형 37"/>
          <p:cNvSpPr/>
          <p:nvPr/>
        </p:nvSpPr>
        <p:spPr>
          <a:xfrm>
            <a:off x="1600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828800" y="3429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6" name="왼쪽 화살표 45"/>
          <p:cNvSpPr/>
          <p:nvPr/>
        </p:nvSpPr>
        <p:spPr>
          <a:xfrm rot="16200000">
            <a:off x="5943600" y="2738735"/>
            <a:ext cx="762000" cy="137160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47" name="직사각형 46"/>
          <p:cNvSpPr/>
          <p:nvPr/>
        </p:nvSpPr>
        <p:spPr>
          <a:xfrm>
            <a:off x="5943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직사각형 47"/>
          <p:cNvSpPr/>
          <p:nvPr/>
        </p:nvSpPr>
        <p:spPr>
          <a:xfrm>
            <a:off x="5715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직사각형 48"/>
          <p:cNvSpPr/>
          <p:nvPr/>
        </p:nvSpPr>
        <p:spPr>
          <a:xfrm>
            <a:off x="5486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직사각형 49"/>
          <p:cNvSpPr/>
          <p:nvPr/>
        </p:nvSpPr>
        <p:spPr>
          <a:xfrm>
            <a:off x="6172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/>
          <p:cNvCxnSpPr/>
          <p:nvPr/>
        </p:nvCxnSpPr>
        <p:spPr>
          <a:xfrm flipH="1" flipV="1">
            <a:off x="914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원통 66"/>
          <p:cNvSpPr/>
          <p:nvPr/>
        </p:nvSpPr>
        <p:spPr>
          <a:xfrm>
            <a:off x="3991428" y="4724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4" name="원통 3"/>
          <p:cNvSpPr/>
          <p:nvPr/>
        </p:nvSpPr>
        <p:spPr>
          <a:xfrm>
            <a:off x="4800600" y="49530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grpSp>
        <p:nvGrpSpPr>
          <p:cNvPr id="8" name="그룹 143"/>
          <p:cNvGrpSpPr/>
          <p:nvPr/>
        </p:nvGrpSpPr>
        <p:grpSpPr>
          <a:xfrm>
            <a:off x="1600200" y="3664803"/>
            <a:ext cx="7315200" cy="1440597"/>
            <a:chOff x="1600200" y="3360003"/>
            <a:chExt cx="7315200" cy="1440597"/>
          </a:xfrm>
        </p:grpSpPr>
        <p:grpSp>
          <p:nvGrpSpPr>
            <p:cNvPr id="10" name="그룹 119"/>
            <p:cNvGrpSpPr/>
            <p:nvPr/>
          </p:nvGrpSpPr>
          <p:grpSpPr>
            <a:xfrm>
              <a:off x="1600200" y="3733800"/>
              <a:ext cx="7315200" cy="1066800"/>
              <a:chOff x="0" y="3657600"/>
              <a:chExt cx="7315200" cy="1066800"/>
            </a:xfrm>
          </p:grpSpPr>
          <p:cxnSp>
            <p:nvCxnSpPr>
              <p:cNvPr id="121" name="직선 연결선 12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직사각형 12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직사각형 122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직사각형 123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직사각형 124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직사각형 125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직사각형 126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직사각형 127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직사각형 128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직사각형 129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직사각형 130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직사각형 131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직사각형 132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TextBox 142"/>
            <p:cNvSpPr txBox="1"/>
            <p:nvPr/>
          </p:nvSpPr>
          <p:spPr>
            <a:xfrm>
              <a:off x="2514600" y="33600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2" name="그룹 55"/>
          <p:cNvGrpSpPr/>
          <p:nvPr/>
        </p:nvGrpSpPr>
        <p:grpSpPr>
          <a:xfrm>
            <a:off x="1143000" y="2438400"/>
            <a:ext cx="762000" cy="1600200"/>
            <a:chOff x="1219200" y="2362200"/>
            <a:chExt cx="762000" cy="1600200"/>
          </a:xfrm>
        </p:grpSpPr>
        <p:sp>
          <p:nvSpPr>
            <p:cNvPr id="76" name="왼쪽 화살표 75"/>
            <p:cNvSpPr/>
            <p:nvPr/>
          </p:nvSpPr>
          <p:spPr>
            <a:xfrm rot="16200000">
              <a:off x="1028700" y="26289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  <p:sp>
          <p:nvSpPr>
            <p:cNvPr id="77" name="폭발 1 76"/>
            <p:cNvSpPr/>
            <p:nvPr/>
          </p:nvSpPr>
          <p:spPr>
            <a:xfrm>
              <a:off x="1219200" y="33528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그룹 63"/>
          <p:cNvGrpSpPr/>
          <p:nvPr/>
        </p:nvGrpSpPr>
        <p:grpSpPr>
          <a:xfrm>
            <a:off x="1752600" y="1865293"/>
            <a:ext cx="7239000" cy="954107"/>
            <a:chOff x="1752600" y="1255693"/>
            <a:chExt cx="7239000" cy="954107"/>
          </a:xfrm>
        </p:grpSpPr>
        <p:sp>
          <p:nvSpPr>
            <p:cNvPr id="82" name="아래로 구부러진 화살표 81"/>
            <p:cNvSpPr/>
            <p:nvPr/>
          </p:nvSpPr>
          <p:spPr>
            <a:xfrm>
              <a:off x="1752600" y="1295400"/>
              <a:ext cx="3810000" cy="762000"/>
            </a:xfrm>
            <a:prstGeom prst="curved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0600" y="1255693"/>
              <a:ext cx="4191000" cy="9541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accent6"/>
                  </a:solidFill>
                </a:rPr>
                <a:t>Garbage Collection (GC)</a:t>
              </a:r>
            </a:p>
            <a:p>
              <a:pPr algn="ctr"/>
              <a:r>
                <a:rPr lang="en-US" sz="2800" b="1" dirty="0" smtClean="0">
                  <a:solidFill>
                    <a:schemeClr val="accent6"/>
                  </a:solidFill>
                </a:rPr>
                <a:t>from Log Head</a:t>
              </a:r>
              <a:endParaRPr lang="en-US" sz="2800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85" name="Slide Number Placeholder 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6" name="그룹 55"/>
          <p:cNvGrpSpPr/>
          <p:nvPr/>
        </p:nvGrpSpPr>
        <p:grpSpPr>
          <a:xfrm>
            <a:off x="3733800" y="2438400"/>
            <a:ext cx="762000" cy="1600200"/>
            <a:chOff x="1219200" y="2362200"/>
            <a:chExt cx="762000" cy="1600200"/>
          </a:xfrm>
        </p:grpSpPr>
        <p:sp>
          <p:nvSpPr>
            <p:cNvPr id="90" name="왼쪽 화살표 75"/>
            <p:cNvSpPr/>
            <p:nvPr/>
          </p:nvSpPr>
          <p:spPr>
            <a:xfrm rot="16200000">
              <a:off x="1028700" y="2628900"/>
              <a:ext cx="1066800" cy="533400"/>
            </a:xfrm>
            <a:prstGeom prst="lef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Read</a:t>
              </a:r>
              <a:endParaRPr lang="en-US" sz="2400" dirty="0"/>
            </a:p>
          </p:txBody>
        </p:sp>
        <p:sp>
          <p:nvSpPr>
            <p:cNvPr id="91" name="폭발 1 76"/>
            <p:cNvSpPr/>
            <p:nvPr/>
          </p:nvSpPr>
          <p:spPr>
            <a:xfrm>
              <a:off x="1219200" y="33528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096000" y="5094982"/>
            <a:ext cx="304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GC and read still cause disk seek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7" name="왼쪽 화살표 96"/>
          <p:cNvSpPr/>
          <p:nvPr/>
        </p:nvSpPr>
        <p:spPr>
          <a:xfrm rot="16200000" flipH="1">
            <a:off x="457201" y="4110335"/>
            <a:ext cx="1066800" cy="137160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Head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4" grpId="0" animBg="1"/>
      <p:bldP spid="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Challenges of Log-Structured File System</a:t>
            </a:r>
            <a:endParaRPr 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Garbage collection is the Achilles’ Heel of LFS</a:t>
            </a:r>
            <a:endParaRPr lang="en-US" b="1" dirty="0" smtClean="0"/>
          </a:p>
          <a:p>
            <a:pPr lvl="1"/>
            <a:r>
              <a:rPr lang="en-US" dirty="0" smtClean="0"/>
              <a:t>2-disk RAID-0 setting of LFS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GC under write-only synthetic workload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2667000"/>
            <a:ext cx="3423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RAID 0 + LFS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9" name="차트 8"/>
          <p:cNvGraphicFramePr/>
          <p:nvPr/>
        </p:nvGraphicFramePr>
        <p:xfrm>
          <a:off x="1219200" y="3048000"/>
          <a:ext cx="6324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모서리가 둥근 직사각형 9"/>
          <p:cNvSpPr/>
          <p:nvPr/>
        </p:nvSpPr>
        <p:spPr>
          <a:xfrm>
            <a:off x="2362200" y="3352800"/>
            <a:ext cx="1371600" cy="68580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3505200" y="4876800"/>
            <a:ext cx="1828800" cy="68580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133600" y="2667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Max Sequential Throughput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4191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Throughput falls by 10X during GC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5" grpId="0"/>
      <p:bldP spid="15" grpId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6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059363"/>
          </a:xfrm>
        </p:spPr>
        <p:txBody>
          <a:bodyPr>
            <a:normAutofit/>
          </a:bodyPr>
          <a:lstStyle/>
          <a:p>
            <a:pPr algn="ctr"/>
            <a:endParaRPr lang="en-US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Problem: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Increased virtualization </a:t>
            </a:r>
            <a:r>
              <a:rPr lang="en-US" sz="3600" dirty="0" smtClean="0">
                <a:solidFill>
                  <a:srgbClr val="FF0000"/>
                </a:solidFill>
                <a:sym typeface="Wingdings" pitchFamily="2" charset="2"/>
              </a:rPr>
              <a:t>leads to 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  <a:sym typeface="Wingdings" pitchFamily="2" charset="2"/>
              </a:rPr>
              <a:t>i</a:t>
            </a:r>
            <a:r>
              <a:rPr lang="en-US" sz="3600" dirty="0" smtClean="0">
                <a:solidFill>
                  <a:srgbClr val="FF0000"/>
                </a:solidFill>
              </a:rPr>
              <a:t>ncreased disk seeks</a:t>
            </a:r>
            <a:r>
              <a:rPr lang="en-US" sz="3600" dirty="0" smtClean="0">
                <a:solidFill>
                  <a:srgbClr val="FF0000"/>
                </a:solidFill>
                <a:sym typeface="Wingdings" pitchFamily="2" charset="2"/>
              </a:rPr>
              <a:t> and kills </a:t>
            </a:r>
            <a:r>
              <a:rPr lang="en-US" sz="3600" dirty="0" smtClean="0">
                <a:solidFill>
                  <a:srgbClr val="FF0000"/>
                </a:solidFill>
              </a:rPr>
              <a:t>performance</a:t>
            </a:r>
          </a:p>
          <a:p>
            <a:pPr algn="ctr"/>
            <a:endParaRPr lang="en-US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RAID and LFS do not solve the problem</a:t>
            </a:r>
            <a:endParaRPr lang="en-US" sz="3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r>
              <a:rPr lang="en-US" dirty="0" smtClean="0"/>
              <a:t>Gecko: contention-oblivious disk storage</a:t>
            </a:r>
          </a:p>
          <a:p>
            <a:pPr lvl="1"/>
            <a:r>
              <a:rPr lang="en-US" dirty="0" smtClean="0"/>
              <a:t>Sources of I/O contention</a:t>
            </a:r>
          </a:p>
          <a:p>
            <a:pPr lvl="1"/>
            <a:r>
              <a:rPr lang="en-US" dirty="0" smtClean="0"/>
              <a:t>New technique: Chained logging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Disk Seeks?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Write-write</a:t>
            </a:r>
          </a:p>
          <a:p>
            <a:r>
              <a:rPr lang="en-US" dirty="0" smtClean="0"/>
              <a:t>Read-read</a:t>
            </a:r>
          </a:p>
          <a:p>
            <a:r>
              <a:rPr lang="en-US" dirty="0" smtClean="0"/>
              <a:t>Write-read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4" name="타원 13"/>
          <p:cNvSpPr/>
          <p:nvPr/>
        </p:nvSpPr>
        <p:spPr>
          <a:xfrm>
            <a:off x="4648200" y="3962400"/>
            <a:ext cx="3352800" cy="1066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타원 16"/>
          <p:cNvSpPr/>
          <p:nvPr/>
        </p:nvSpPr>
        <p:spPr>
          <a:xfrm>
            <a:off x="5943600" y="4343400"/>
            <a:ext cx="762000" cy="24245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이등변 삼각형 19"/>
          <p:cNvSpPr/>
          <p:nvPr/>
        </p:nvSpPr>
        <p:spPr>
          <a:xfrm rot="5400000">
            <a:off x="4838700" y="3771900"/>
            <a:ext cx="228600" cy="1371600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직사각형 26"/>
          <p:cNvSpPr/>
          <p:nvPr/>
        </p:nvSpPr>
        <p:spPr>
          <a:xfrm>
            <a:off x="4648200" y="914400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 1</a:t>
            </a:r>
            <a:endParaRPr lang="en-US" sz="3200" dirty="0"/>
          </a:p>
        </p:txBody>
      </p:sp>
      <p:sp>
        <p:nvSpPr>
          <p:cNvPr id="28" name="직사각형 27"/>
          <p:cNvSpPr/>
          <p:nvPr/>
        </p:nvSpPr>
        <p:spPr>
          <a:xfrm>
            <a:off x="6553200" y="914400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VM2</a:t>
            </a:r>
            <a:endParaRPr lang="en-US" sz="3200" dirty="0"/>
          </a:p>
        </p:txBody>
      </p:sp>
      <p:grpSp>
        <p:nvGrpSpPr>
          <p:cNvPr id="31" name="그룹 30"/>
          <p:cNvGrpSpPr/>
          <p:nvPr/>
        </p:nvGrpSpPr>
        <p:grpSpPr>
          <a:xfrm>
            <a:off x="4953000" y="2895600"/>
            <a:ext cx="2895600" cy="1524000"/>
            <a:chOff x="4953000" y="2895600"/>
            <a:chExt cx="2895600" cy="1524000"/>
          </a:xfrm>
        </p:grpSpPr>
        <p:sp>
          <p:nvSpPr>
            <p:cNvPr id="29" name="왼쪽 화살표 28"/>
            <p:cNvSpPr/>
            <p:nvPr/>
          </p:nvSpPr>
          <p:spPr>
            <a:xfrm rot="16200000">
              <a:off x="4762500" y="3086100"/>
              <a:ext cx="1371600" cy="9906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Write</a:t>
              </a:r>
              <a:endParaRPr lang="en-US" sz="2800" dirty="0"/>
            </a:p>
          </p:txBody>
        </p:sp>
        <p:sp>
          <p:nvSpPr>
            <p:cNvPr id="30" name="왼쪽 화살표 29"/>
            <p:cNvSpPr/>
            <p:nvPr/>
          </p:nvSpPr>
          <p:spPr>
            <a:xfrm rot="16200000">
              <a:off x="6667500" y="3238500"/>
              <a:ext cx="1371600" cy="9906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Write</a:t>
              </a:r>
              <a:endParaRPr lang="en-US" sz="2800" dirty="0"/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5334000" y="2819400"/>
            <a:ext cx="2438400" cy="1600200"/>
            <a:chOff x="5257800" y="2514600"/>
            <a:chExt cx="2438400" cy="1600200"/>
          </a:xfrm>
        </p:grpSpPr>
        <p:sp>
          <p:nvSpPr>
            <p:cNvPr id="33" name="왼쪽 화살표 32"/>
            <p:cNvSpPr/>
            <p:nvPr/>
          </p:nvSpPr>
          <p:spPr>
            <a:xfrm rot="16200000">
              <a:off x="5067300" y="2705100"/>
              <a:ext cx="1371600" cy="990600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Read</a:t>
              </a:r>
              <a:endParaRPr lang="en-US" sz="2800" dirty="0"/>
            </a:p>
          </p:txBody>
        </p:sp>
        <p:sp>
          <p:nvSpPr>
            <p:cNvPr id="34" name="왼쪽 화살표 33"/>
            <p:cNvSpPr/>
            <p:nvPr/>
          </p:nvSpPr>
          <p:spPr>
            <a:xfrm rot="16200000">
              <a:off x="6515100" y="2933700"/>
              <a:ext cx="1371600" cy="990600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Read</a:t>
              </a:r>
              <a:endParaRPr lang="en-US" sz="2800" dirty="0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5257800" y="3124200"/>
            <a:ext cx="2667000" cy="1752600"/>
            <a:chOff x="5257800" y="2133600"/>
            <a:chExt cx="2667000" cy="1752600"/>
          </a:xfrm>
        </p:grpSpPr>
        <p:sp>
          <p:nvSpPr>
            <p:cNvPr id="36" name="왼쪽 화살표 35"/>
            <p:cNvSpPr/>
            <p:nvPr/>
          </p:nvSpPr>
          <p:spPr>
            <a:xfrm rot="16200000">
              <a:off x="5067300" y="2705100"/>
              <a:ext cx="1371600" cy="9906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Write</a:t>
              </a:r>
              <a:endParaRPr lang="en-US" sz="2800" dirty="0"/>
            </a:p>
          </p:txBody>
        </p:sp>
        <p:sp>
          <p:nvSpPr>
            <p:cNvPr id="37" name="왼쪽 화살표 36"/>
            <p:cNvSpPr/>
            <p:nvPr/>
          </p:nvSpPr>
          <p:spPr>
            <a:xfrm rot="16200000">
              <a:off x="6743700" y="2324100"/>
              <a:ext cx="1371600" cy="990600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Read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7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2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7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8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2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20" grpId="3" animBg="1"/>
      <p:bldP spid="20" grpId="4" animBg="1"/>
      <p:bldP spid="20" grpId="5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16079</TotalTime>
  <Words>1262</Words>
  <Application>Microsoft Office PowerPoint</Application>
  <PresentationFormat>On-screen Show (4:3)</PresentationFormat>
  <Paragraphs>495</Paragraphs>
  <Slides>27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테마</vt:lpstr>
      <vt:lpstr>Gecko: Contention-Oblivious  Disk Arrays for Cloud Storage</vt:lpstr>
      <vt:lpstr>Cloud and Virtualization</vt:lpstr>
      <vt:lpstr>Existing Solutions for I/O Contention?</vt:lpstr>
      <vt:lpstr>Log-structured File System to the Rescue? [Rosenblum et al. 91]</vt:lpstr>
      <vt:lpstr>Challenges of Log-Structured File System</vt:lpstr>
      <vt:lpstr>Challenges of Log-Structured File System</vt:lpstr>
      <vt:lpstr>Slide 7</vt:lpstr>
      <vt:lpstr>Rest of the Talk</vt:lpstr>
      <vt:lpstr>What Causes Disk Seeks?</vt:lpstr>
      <vt:lpstr>What Causes Disk Seeks?</vt:lpstr>
      <vt:lpstr>Principle:  A single sequentially accessed disk is better than multiple randomly seeking disks </vt:lpstr>
      <vt:lpstr>Gecko’s Chained Logging Design</vt:lpstr>
      <vt:lpstr>Gecko’s Chained Logging Design</vt:lpstr>
      <vt:lpstr>Gecko Caching</vt:lpstr>
      <vt:lpstr>Gecko Properties Summary</vt:lpstr>
      <vt:lpstr>Gecko Implementation</vt:lpstr>
      <vt:lpstr>Evaluation</vt:lpstr>
      <vt:lpstr>Evaluation Setup</vt:lpstr>
      <vt:lpstr>How Well Does Gecko Handle GC?</vt:lpstr>
      <vt:lpstr>How Well Does Gecko Handle GC?</vt:lpstr>
      <vt:lpstr>MS Enterprise and MSR Cambridge Traces</vt:lpstr>
      <vt:lpstr>What is the Performance of  Gecko under Real Workloads?</vt:lpstr>
      <vt:lpstr>What is the Effect of  Varying Gecko Chain Length?</vt:lpstr>
      <vt:lpstr>How Effective Is the Tail Cache?</vt:lpstr>
      <vt:lpstr>How Durable is Flash Based Tail Cache?</vt:lpstr>
      <vt:lpstr>Conclusion</vt:lpstr>
      <vt:lpstr>Question?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Gecko: A Contention-Oblivious Design for the Cloud</dc:title>
  <dc:creator>Ji-Yong</dc:creator>
  <cp:lastModifiedBy>jyshin</cp:lastModifiedBy>
  <cp:revision>1186</cp:revision>
  <dcterms:created xsi:type="dcterms:W3CDTF">2012-05-29T01:02:01Z</dcterms:created>
  <dcterms:modified xsi:type="dcterms:W3CDTF">2013-05-22T01:17:31Z</dcterms:modified>
</cp:coreProperties>
</file>