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6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notesSlides/notesSlide10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64" r:id="rId3"/>
    <p:sldId id="259" r:id="rId4"/>
    <p:sldId id="261" r:id="rId5"/>
    <p:sldId id="265" r:id="rId6"/>
    <p:sldId id="279" r:id="rId7"/>
    <p:sldId id="263" r:id="rId8"/>
    <p:sldId id="284" r:id="rId9"/>
    <p:sldId id="285" r:id="rId10"/>
    <p:sldId id="266" r:id="rId11"/>
    <p:sldId id="267" r:id="rId12"/>
    <p:sldId id="268" r:id="rId13"/>
    <p:sldId id="275" r:id="rId14"/>
    <p:sldId id="269" r:id="rId15"/>
    <p:sldId id="271" r:id="rId16"/>
    <p:sldId id="272" r:id="rId17"/>
    <p:sldId id="273" r:id="rId18"/>
    <p:sldId id="286" r:id="rId19"/>
    <p:sldId id="274" r:id="rId20"/>
  </p:sldIdLst>
  <p:sldSz cx="9144000" cy="6858000" type="screen4x3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53" autoAdjust="0"/>
    <p:restoredTop sz="60142" autoAdjust="0"/>
  </p:normalViewPr>
  <p:slideViewPr>
    <p:cSldViewPr>
      <p:cViewPr varScale="1">
        <p:scale>
          <a:sx n="39" d="100"/>
          <a:sy n="39" d="100"/>
        </p:scale>
        <p:origin x="-217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Sequential Writers Only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Sheet1!$B$9</c:f>
              <c:strCache>
                <c:ptCount val="1"/>
                <c:pt idx="0">
                  <c:v>Throughput</c:v>
                </c:pt>
              </c:strCache>
            </c:strRef>
          </c:tx>
          <c:cat>
            <c:strRef>
              <c:f>Sheet1!$A$10:$A$17</c:f>
              <c:strCach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strCache>
            </c:strRef>
          </c:cat>
          <c:val>
            <c:numRef>
              <c:f>Sheet1!$B$10:$B$17</c:f>
              <c:numCache>
                <c:formatCode>General</c:formatCode>
                <c:ptCount val="8"/>
                <c:pt idx="0">
                  <c:v>297.13</c:v>
                </c:pt>
                <c:pt idx="1">
                  <c:v>277.64999999999998</c:v>
                </c:pt>
                <c:pt idx="2">
                  <c:v>256.48999999999899</c:v>
                </c:pt>
                <c:pt idx="3">
                  <c:v>230.53</c:v>
                </c:pt>
                <c:pt idx="4">
                  <c:v>177.52</c:v>
                </c:pt>
                <c:pt idx="5">
                  <c:v>162</c:v>
                </c:pt>
                <c:pt idx="6">
                  <c:v>146.38000000000045</c:v>
                </c:pt>
                <c:pt idx="7">
                  <c:v>136.88000000000045</c:v>
                </c:pt>
              </c:numCache>
            </c:numRef>
          </c:val>
        </c:ser>
        <c:axId val="71794048"/>
        <c:axId val="74909184"/>
      </c:barChart>
      <c:catAx>
        <c:axId val="7179404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altLang="en-US" sz="1200" dirty="0"/>
                  <a:t># of </a:t>
                </a:r>
                <a:r>
                  <a:rPr lang="en-US" altLang="en-US" sz="1200" dirty="0" smtClean="0"/>
                  <a:t>VMs</a:t>
                </a:r>
                <a:endParaRPr lang="en-US" altLang="en-US" sz="1200" dirty="0"/>
              </a:p>
            </c:rich>
          </c:tx>
          <c:layout/>
        </c:title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4909184"/>
        <c:crosses val="autoZero"/>
        <c:auto val="1"/>
        <c:lblAlgn val="ctr"/>
        <c:lblOffset val="100"/>
      </c:catAx>
      <c:valAx>
        <c:axId val="74909184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altLang="en-US" sz="1400"/>
                  <a:t>Throughput (MB/s)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1794048"/>
        <c:crosses val="autoZero"/>
        <c:crossBetween val="between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600"/>
            </a:pPr>
            <a:r>
              <a:rPr lang="en-US" sz="1600"/>
              <a:t>Sequential Writers + 1 Random Writer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spPr>
            <a:solidFill>
              <a:schemeClr val="accent2"/>
            </a:solidFill>
            <a:ln>
              <a:noFill/>
            </a:ln>
          </c:spPr>
          <c:cat>
            <c:strRef>
              <c:f>Sheet1!$D$10:$D$16</c:f>
              <c:strCach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strCache>
            </c:strRef>
          </c:cat>
          <c:val>
            <c:numRef>
              <c:f>Sheet1!$E$10:$E$16</c:f>
              <c:numCache>
                <c:formatCode>General</c:formatCode>
                <c:ptCount val="7"/>
                <c:pt idx="0">
                  <c:v>8.14</c:v>
                </c:pt>
                <c:pt idx="1">
                  <c:v>10.74</c:v>
                </c:pt>
                <c:pt idx="2">
                  <c:v>12.38</c:v>
                </c:pt>
                <c:pt idx="3">
                  <c:v>14</c:v>
                </c:pt>
                <c:pt idx="4">
                  <c:v>16.5</c:v>
                </c:pt>
                <c:pt idx="5">
                  <c:v>13.75</c:v>
                </c:pt>
                <c:pt idx="6">
                  <c:v>20.27</c:v>
                </c:pt>
              </c:numCache>
            </c:numRef>
          </c:val>
        </c:ser>
        <c:axId val="74929280"/>
        <c:axId val="74931200"/>
      </c:barChart>
      <c:catAx>
        <c:axId val="7492928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altLang="en-US" sz="1200" dirty="0"/>
                  <a:t># of </a:t>
                </a:r>
                <a:r>
                  <a:rPr lang="en-US" altLang="en-US" sz="1200" dirty="0" smtClean="0"/>
                  <a:t>VMs</a:t>
                </a:r>
                <a:endParaRPr lang="en-US" altLang="en-US" sz="1200" dirty="0"/>
              </a:p>
            </c:rich>
          </c:tx>
          <c:layout/>
        </c:title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4931200"/>
        <c:crosses val="autoZero"/>
        <c:auto val="1"/>
        <c:lblAlgn val="ctr"/>
        <c:lblOffset val="100"/>
      </c:catAx>
      <c:valAx>
        <c:axId val="74931200"/>
        <c:scaling>
          <c:orientation val="minMax"/>
          <c:max val="35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altLang="en-US" sz="1400"/>
                  <a:t>Throughput (MB/s)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4929280"/>
        <c:crosses val="autoZero"/>
        <c:crossBetween val="between"/>
      </c:valAx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lineChart>
        <c:grouping val="standard"/>
        <c:ser>
          <c:idx val="0"/>
          <c:order val="0"/>
          <c:tx>
            <c:strRef>
              <c:f>Sheet1!$I$1</c:f>
              <c:strCache>
                <c:ptCount val="1"/>
                <c:pt idx="0">
                  <c:v>Aggregate Writes</c:v>
                </c:pt>
              </c:strCache>
            </c:strRef>
          </c:tx>
          <c:marker>
            <c:symbol val="none"/>
          </c:marker>
          <c:cat>
            <c:numRef>
              <c:f>Sheet1!$H$2:$H$122</c:f>
              <c:numCache>
                <c:formatCode>General</c:formatCode>
                <c:ptCount val="12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</c:numCache>
            </c:numRef>
          </c:cat>
          <c:val>
            <c:numRef>
              <c:f>Sheet1!$I$2:$I$122</c:f>
              <c:numCache>
                <c:formatCode>General</c:formatCode>
                <c:ptCount val="121"/>
                <c:pt idx="0">
                  <c:v>207.25</c:v>
                </c:pt>
                <c:pt idx="1">
                  <c:v>212.75</c:v>
                </c:pt>
                <c:pt idx="2">
                  <c:v>204.25</c:v>
                </c:pt>
                <c:pt idx="3">
                  <c:v>200.25</c:v>
                </c:pt>
                <c:pt idx="4">
                  <c:v>209.5</c:v>
                </c:pt>
                <c:pt idx="5">
                  <c:v>201.5</c:v>
                </c:pt>
                <c:pt idx="6">
                  <c:v>215.75</c:v>
                </c:pt>
                <c:pt idx="7">
                  <c:v>207</c:v>
                </c:pt>
                <c:pt idx="8">
                  <c:v>198.75</c:v>
                </c:pt>
                <c:pt idx="9">
                  <c:v>208</c:v>
                </c:pt>
                <c:pt idx="10">
                  <c:v>179.5</c:v>
                </c:pt>
                <c:pt idx="11">
                  <c:v>195.25</c:v>
                </c:pt>
                <c:pt idx="12">
                  <c:v>206.25</c:v>
                </c:pt>
                <c:pt idx="13">
                  <c:v>218.75</c:v>
                </c:pt>
                <c:pt idx="14">
                  <c:v>209.25</c:v>
                </c:pt>
                <c:pt idx="15">
                  <c:v>206</c:v>
                </c:pt>
                <c:pt idx="16">
                  <c:v>199</c:v>
                </c:pt>
                <c:pt idx="17">
                  <c:v>193.25</c:v>
                </c:pt>
                <c:pt idx="18">
                  <c:v>209.75</c:v>
                </c:pt>
                <c:pt idx="19">
                  <c:v>220.5</c:v>
                </c:pt>
                <c:pt idx="20">
                  <c:v>209</c:v>
                </c:pt>
                <c:pt idx="21">
                  <c:v>186</c:v>
                </c:pt>
                <c:pt idx="22">
                  <c:v>222</c:v>
                </c:pt>
                <c:pt idx="23">
                  <c:v>194.5</c:v>
                </c:pt>
                <c:pt idx="24">
                  <c:v>162.5</c:v>
                </c:pt>
                <c:pt idx="25">
                  <c:v>230.75</c:v>
                </c:pt>
                <c:pt idx="26">
                  <c:v>195</c:v>
                </c:pt>
                <c:pt idx="27">
                  <c:v>225.25</c:v>
                </c:pt>
                <c:pt idx="28">
                  <c:v>198.25</c:v>
                </c:pt>
                <c:pt idx="29">
                  <c:v>207.5</c:v>
                </c:pt>
                <c:pt idx="30">
                  <c:v>197.25</c:v>
                </c:pt>
                <c:pt idx="31">
                  <c:v>220.5</c:v>
                </c:pt>
                <c:pt idx="32">
                  <c:v>167.6</c:v>
                </c:pt>
                <c:pt idx="33">
                  <c:v>15.470000000000002</c:v>
                </c:pt>
                <c:pt idx="34">
                  <c:v>14.92</c:v>
                </c:pt>
                <c:pt idx="35">
                  <c:v>13.04</c:v>
                </c:pt>
                <c:pt idx="36">
                  <c:v>15</c:v>
                </c:pt>
                <c:pt idx="37">
                  <c:v>15.21</c:v>
                </c:pt>
                <c:pt idx="38">
                  <c:v>15.6</c:v>
                </c:pt>
                <c:pt idx="39">
                  <c:v>15.46</c:v>
                </c:pt>
                <c:pt idx="40">
                  <c:v>14.39</c:v>
                </c:pt>
                <c:pt idx="41">
                  <c:v>14.16</c:v>
                </c:pt>
                <c:pt idx="42">
                  <c:v>13.450000000000006</c:v>
                </c:pt>
                <c:pt idx="43">
                  <c:v>13.61</c:v>
                </c:pt>
                <c:pt idx="44">
                  <c:v>16.100000000000001</c:v>
                </c:pt>
                <c:pt idx="45">
                  <c:v>14.8</c:v>
                </c:pt>
                <c:pt idx="46">
                  <c:v>14.3</c:v>
                </c:pt>
                <c:pt idx="47">
                  <c:v>14.31</c:v>
                </c:pt>
                <c:pt idx="48">
                  <c:v>15.440000000000001</c:v>
                </c:pt>
                <c:pt idx="49">
                  <c:v>14.880000000000004</c:v>
                </c:pt>
                <c:pt idx="50">
                  <c:v>16.12</c:v>
                </c:pt>
                <c:pt idx="51">
                  <c:v>16.54</c:v>
                </c:pt>
                <c:pt idx="52">
                  <c:v>17.240000000000002</c:v>
                </c:pt>
                <c:pt idx="53">
                  <c:v>15.18</c:v>
                </c:pt>
                <c:pt idx="54">
                  <c:v>15.49</c:v>
                </c:pt>
                <c:pt idx="55">
                  <c:v>14.950000000000006</c:v>
                </c:pt>
                <c:pt idx="56">
                  <c:v>14.01</c:v>
                </c:pt>
                <c:pt idx="57">
                  <c:v>15.54</c:v>
                </c:pt>
                <c:pt idx="58">
                  <c:v>16.16</c:v>
                </c:pt>
                <c:pt idx="59">
                  <c:v>17.22</c:v>
                </c:pt>
                <c:pt idx="60">
                  <c:v>14.63</c:v>
                </c:pt>
                <c:pt idx="61">
                  <c:v>14.860000000000024</c:v>
                </c:pt>
                <c:pt idx="62">
                  <c:v>15.360000000000024</c:v>
                </c:pt>
                <c:pt idx="63">
                  <c:v>14.71</c:v>
                </c:pt>
                <c:pt idx="64">
                  <c:v>16.560000000000002</c:v>
                </c:pt>
                <c:pt idx="65">
                  <c:v>132.19999999999999</c:v>
                </c:pt>
                <c:pt idx="66">
                  <c:v>201.5</c:v>
                </c:pt>
                <c:pt idx="67">
                  <c:v>179.25</c:v>
                </c:pt>
                <c:pt idx="68">
                  <c:v>204</c:v>
                </c:pt>
                <c:pt idx="69">
                  <c:v>198.25</c:v>
                </c:pt>
                <c:pt idx="70">
                  <c:v>212.5</c:v>
                </c:pt>
                <c:pt idx="71">
                  <c:v>221.25</c:v>
                </c:pt>
                <c:pt idx="72">
                  <c:v>186.25</c:v>
                </c:pt>
                <c:pt idx="73">
                  <c:v>218.25</c:v>
                </c:pt>
                <c:pt idx="74">
                  <c:v>209.75</c:v>
                </c:pt>
                <c:pt idx="75">
                  <c:v>208.75</c:v>
                </c:pt>
                <c:pt idx="76">
                  <c:v>207.75</c:v>
                </c:pt>
                <c:pt idx="77">
                  <c:v>198.5</c:v>
                </c:pt>
                <c:pt idx="78">
                  <c:v>204.75</c:v>
                </c:pt>
                <c:pt idx="79">
                  <c:v>209.25</c:v>
                </c:pt>
                <c:pt idx="80">
                  <c:v>176.25</c:v>
                </c:pt>
                <c:pt idx="81">
                  <c:v>200</c:v>
                </c:pt>
                <c:pt idx="82">
                  <c:v>213</c:v>
                </c:pt>
                <c:pt idx="83">
                  <c:v>207.75</c:v>
                </c:pt>
                <c:pt idx="84">
                  <c:v>208</c:v>
                </c:pt>
                <c:pt idx="85">
                  <c:v>202</c:v>
                </c:pt>
                <c:pt idx="86">
                  <c:v>204</c:v>
                </c:pt>
                <c:pt idx="87">
                  <c:v>208</c:v>
                </c:pt>
                <c:pt idx="88">
                  <c:v>192.75</c:v>
                </c:pt>
                <c:pt idx="89">
                  <c:v>224.25</c:v>
                </c:pt>
                <c:pt idx="90">
                  <c:v>203.75</c:v>
                </c:pt>
                <c:pt idx="91">
                  <c:v>200.75</c:v>
                </c:pt>
                <c:pt idx="92">
                  <c:v>209.5</c:v>
                </c:pt>
                <c:pt idx="93">
                  <c:v>180</c:v>
                </c:pt>
                <c:pt idx="94">
                  <c:v>195.75</c:v>
                </c:pt>
                <c:pt idx="95">
                  <c:v>210.25</c:v>
                </c:pt>
                <c:pt idx="96">
                  <c:v>213</c:v>
                </c:pt>
                <c:pt idx="97">
                  <c:v>210</c:v>
                </c:pt>
                <c:pt idx="98">
                  <c:v>202.5</c:v>
                </c:pt>
                <c:pt idx="99">
                  <c:v>198.25</c:v>
                </c:pt>
                <c:pt idx="100">
                  <c:v>213.25</c:v>
                </c:pt>
                <c:pt idx="101">
                  <c:v>193.5</c:v>
                </c:pt>
                <c:pt idx="102">
                  <c:v>224</c:v>
                </c:pt>
                <c:pt idx="103">
                  <c:v>204.75</c:v>
                </c:pt>
                <c:pt idx="104">
                  <c:v>185.25</c:v>
                </c:pt>
                <c:pt idx="105">
                  <c:v>212.5</c:v>
                </c:pt>
                <c:pt idx="106">
                  <c:v>178.25</c:v>
                </c:pt>
                <c:pt idx="107">
                  <c:v>205.25</c:v>
                </c:pt>
                <c:pt idx="108">
                  <c:v>206.5</c:v>
                </c:pt>
                <c:pt idx="109">
                  <c:v>203.75</c:v>
                </c:pt>
                <c:pt idx="110">
                  <c:v>207.5</c:v>
                </c:pt>
                <c:pt idx="111">
                  <c:v>204.25</c:v>
                </c:pt>
                <c:pt idx="112">
                  <c:v>213</c:v>
                </c:pt>
                <c:pt idx="113">
                  <c:v>200.5</c:v>
                </c:pt>
                <c:pt idx="114">
                  <c:v>212</c:v>
                </c:pt>
                <c:pt idx="115">
                  <c:v>201</c:v>
                </c:pt>
                <c:pt idx="116">
                  <c:v>219.75</c:v>
                </c:pt>
                <c:pt idx="117">
                  <c:v>198.25</c:v>
                </c:pt>
                <c:pt idx="118">
                  <c:v>193</c:v>
                </c:pt>
                <c:pt idx="119">
                  <c:v>203.5</c:v>
                </c:pt>
                <c:pt idx="120">
                  <c:v>186.75</c:v>
                </c:pt>
              </c:numCache>
            </c:numRef>
          </c:val>
        </c:ser>
        <c:ser>
          <c:idx val="1"/>
          <c:order val="1"/>
          <c:tx>
            <c:strRef>
              <c:f>Sheet1!$J$1</c:f>
              <c:strCache>
                <c:ptCount val="1"/>
                <c:pt idx="0">
                  <c:v>Application Writes</c:v>
                </c:pt>
              </c:strCache>
            </c:strRef>
          </c:tx>
          <c:marker>
            <c:symbol val="none"/>
          </c:marker>
          <c:cat>
            <c:numRef>
              <c:f>Sheet1!$H$2:$H$122</c:f>
              <c:numCache>
                <c:formatCode>General</c:formatCode>
                <c:ptCount val="12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</c:numCache>
            </c:numRef>
          </c:cat>
          <c:val>
            <c:numRef>
              <c:f>Sheet1!$J$2:$J$122</c:f>
              <c:numCache>
                <c:formatCode>General</c:formatCode>
                <c:ptCount val="121"/>
                <c:pt idx="0">
                  <c:v>207.25</c:v>
                </c:pt>
                <c:pt idx="1">
                  <c:v>212.75</c:v>
                </c:pt>
                <c:pt idx="2">
                  <c:v>204.25</c:v>
                </c:pt>
                <c:pt idx="3">
                  <c:v>200.25</c:v>
                </c:pt>
                <c:pt idx="4">
                  <c:v>209.5</c:v>
                </c:pt>
                <c:pt idx="5">
                  <c:v>201.5</c:v>
                </c:pt>
                <c:pt idx="6">
                  <c:v>215.75</c:v>
                </c:pt>
                <c:pt idx="7">
                  <c:v>207</c:v>
                </c:pt>
                <c:pt idx="8">
                  <c:v>198.75</c:v>
                </c:pt>
                <c:pt idx="9">
                  <c:v>208</c:v>
                </c:pt>
                <c:pt idx="10">
                  <c:v>179.5</c:v>
                </c:pt>
                <c:pt idx="11">
                  <c:v>195.25</c:v>
                </c:pt>
                <c:pt idx="12">
                  <c:v>206.25</c:v>
                </c:pt>
                <c:pt idx="13">
                  <c:v>218.75</c:v>
                </c:pt>
                <c:pt idx="14">
                  <c:v>209.25</c:v>
                </c:pt>
                <c:pt idx="15">
                  <c:v>206</c:v>
                </c:pt>
                <c:pt idx="16">
                  <c:v>199</c:v>
                </c:pt>
                <c:pt idx="17">
                  <c:v>193.25</c:v>
                </c:pt>
                <c:pt idx="18">
                  <c:v>209.75</c:v>
                </c:pt>
                <c:pt idx="19">
                  <c:v>220.5</c:v>
                </c:pt>
                <c:pt idx="20">
                  <c:v>209</c:v>
                </c:pt>
                <c:pt idx="21">
                  <c:v>186</c:v>
                </c:pt>
                <c:pt idx="22">
                  <c:v>222</c:v>
                </c:pt>
                <c:pt idx="23">
                  <c:v>194.5</c:v>
                </c:pt>
                <c:pt idx="24">
                  <c:v>162.5</c:v>
                </c:pt>
                <c:pt idx="25">
                  <c:v>230.75</c:v>
                </c:pt>
                <c:pt idx="26">
                  <c:v>195</c:v>
                </c:pt>
                <c:pt idx="27">
                  <c:v>225.25</c:v>
                </c:pt>
                <c:pt idx="28">
                  <c:v>198.25</c:v>
                </c:pt>
                <c:pt idx="29">
                  <c:v>207.5</c:v>
                </c:pt>
                <c:pt idx="30">
                  <c:v>197.25</c:v>
                </c:pt>
                <c:pt idx="31">
                  <c:v>220.5</c:v>
                </c:pt>
                <c:pt idx="32">
                  <c:v>166.38000000000039</c:v>
                </c:pt>
                <c:pt idx="33">
                  <c:v>5.39</c:v>
                </c:pt>
                <c:pt idx="34">
                  <c:v>5.5300000000000011</c:v>
                </c:pt>
                <c:pt idx="35">
                  <c:v>3.9899999999999998</c:v>
                </c:pt>
                <c:pt idx="36">
                  <c:v>5.1599999999999975</c:v>
                </c:pt>
                <c:pt idx="37">
                  <c:v>4.84</c:v>
                </c:pt>
                <c:pt idx="38">
                  <c:v>5.49</c:v>
                </c:pt>
                <c:pt idx="39">
                  <c:v>5.530000000000002</c:v>
                </c:pt>
                <c:pt idx="40">
                  <c:v>5.0800000000000018</c:v>
                </c:pt>
                <c:pt idx="41">
                  <c:v>4.3499999999999996</c:v>
                </c:pt>
                <c:pt idx="42">
                  <c:v>4.78</c:v>
                </c:pt>
                <c:pt idx="43">
                  <c:v>4.6499999999999995</c:v>
                </c:pt>
                <c:pt idx="44">
                  <c:v>5.4</c:v>
                </c:pt>
                <c:pt idx="45">
                  <c:v>5.7600000000000007</c:v>
                </c:pt>
                <c:pt idx="46">
                  <c:v>4.8599999999999985</c:v>
                </c:pt>
                <c:pt idx="47">
                  <c:v>4.5199999999999996</c:v>
                </c:pt>
                <c:pt idx="48">
                  <c:v>5.8000000000000007</c:v>
                </c:pt>
                <c:pt idx="49">
                  <c:v>4.9300000000000024</c:v>
                </c:pt>
                <c:pt idx="50">
                  <c:v>6.5600000000000005</c:v>
                </c:pt>
                <c:pt idx="51">
                  <c:v>5.9</c:v>
                </c:pt>
                <c:pt idx="52">
                  <c:v>6.3900000000000006</c:v>
                </c:pt>
                <c:pt idx="53">
                  <c:v>5.1700000000000008</c:v>
                </c:pt>
                <c:pt idx="54">
                  <c:v>5.24</c:v>
                </c:pt>
                <c:pt idx="55">
                  <c:v>4.7499999999999982</c:v>
                </c:pt>
                <c:pt idx="56">
                  <c:v>4.9900000000000011</c:v>
                </c:pt>
                <c:pt idx="57">
                  <c:v>5.2199999999999989</c:v>
                </c:pt>
                <c:pt idx="58">
                  <c:v>5.6199999999999966</c:v>
                </c:pt>
                <c:pt idx="59">
                  <c:v>6.6199999999999966</c:v>
                </c:pt>
                <c:pt idx="60">
                  <c:v>4.6800000000000015</c:v>
                </c:pt>
                <c:pt idx="61">
                  <c:v>4.8499999999999996</c:v>
                </c:pt>
                <c:pt idx="62">
                  <c:v>5.5599999999999987</c:v>
                </c:pt>
                <c:pt idx="63">
                  <c:v>5.0800000000000018</c:v>
                </c:pt>
                <c:pt idx="64">
                  <c:v>6.0800000000000027</c:v>
                </c:pt>
                <c:pt idx="65">
                  <c:v>127.75</c:v>
                </c:pt>
                <c:pt idx="66">
                  <c:v>201.5</c:v>
                </c:pt>
                <c:pt idx="67">
                  <c:v>179.25</c:v>
                </c:pt>
                <c:pt idx="68">
                  <c:v>204</c:v>
                </c:pt>
                <c:pt idx="69">
                  <c:v>198.25</c:v>
                </c:pt>
                <c:pt idx="70">
                  <c:v>212.5</c:v>
                </c:pt>
                <c:pt idx="71">
                  <c:v>221.25</c:v>
                </c:pt>
                <c:pt idx="72">
                  <c:v>186.25</c:v>
                </c:pt>
                <c:pt idx="73">
                  <c:v>218.25</c:v>
                </c:pt>
                <c:pt idx="74">
                  <c:v>209.75</c:v>
                </c:pt>
                <c:pt idx="75">
                  <c:v>208.75</c:v>
                </c:pt>
                <c:pt idx="76">
                  <c:v>207.75</c:v>
                </c:pt>
                <c:pt idx="77">
                  <c:v>198.5</c:v>
                </c:pt>
                <c:pt idx="78">
                  <c:v>204.75</c:v>
                </c:pt>
                <c:pt idx="79">
                  <c:v>209.25</c:v>
                </c:pt>
                <c:pt idx="80">
                  <c:v>176.25</c:v>
                </c:pt>
                <c:pt idx="81">
                  <c:v>200</c:v>
                </c:pt>
                <c:pt idx="82">
                  <c:v>213</c:v>
                </c:pt>
                <c:pt idx="83">
                  <c:v>207.75</c:v>
                </c:pt>
                <c:pt idx="84">
                  <c:v>208</c:v>
                </c:pt>
                <c:pt idx="85">
                  <c:v>202</c:v>
                </c:pt>
                <c:pt idx="86">
                  <c:v>204</c:v>
                </c:pt>
                <c:pt idx="87">
                  <c:v>208</c:v>
                </c:pt>
                <c:pt idx="88">
                  <c:v>192.75</c:v>
                </c:pt>
                <c:pt idx="89">
                  <c:v>224.25</c:v>
                </c:pt>
                <c:pt idx="90">
                  <c:v>203.75</c:v>
                </c:pt>
                <c:pt idx="91">
                  <c:v>200.75</c:v>
                </c:pt>
                <c:pt idx="92">
                  <c:v>209.5</c:v>
                </c:pt>
                <c:pt idx="93">
                  <c:v>180</c:v>
                </c:pt>
                <c:pt idx="94">
                  <c:v>195.75</c:v>
                </c:pt>
                <c:pt idx="95">
                  <c:v>210.25</c:v>
                </c:pt>
                <c:pt idx="96">
                  <c:v>213</c:v>
                </c:pt>
                <c:pt idx="97">
                  <c:v>210</c:v>
                </c:pt>
                <c:pt idx="98">
                  <c:v>202.5</c:v>
                </c:pt>
                <c:pt idx="99">
                  <c:v>198.25</c:v>
                </c:pt>
                <c:pt idx="100">
                  <c:v>213.25</c:v>
                </c:pt>
                <c:pt idx="101">
                  <c:v>193.5</c:v>
                </c:pt>
                <c:pt idx="102">
                  <c:v>224</c:v>
                </c:pt>
                <c:pt idx="103">
                  <c:v>204.75</c:v>
                </c:pt>
                <c:pt idx="104">
                  <c:v>185.25</c:v>
                </c:pt>
                <c:pt idx="105">
                  <c:v>212.5</c:v>
                </c:pt>
                <c:pt idx="106">
                  <c:v>178.25</c:v>
                </c:pt>
                <c:pt idx="107">
                  <c:v>205.25</c:v>
                </c:pt>
                <c:pt idx="108">
                  <c:v>206.5</c:v>
                </c:pt>
                <c:pt idx="109">
                  <c:v>203.75</c:v>
                </c:pt>
                <c:pt idx="110">
                  <c:v>207.5</c:v>
                </c:pt>
                <c:pt idx="111">
                  <c:v>204.25</c:v>
                </c:pt>
                <c:pt idx="112">
                  <c:v>213</c:v>
                </c:pt>
                <c:pt idx="113">
                  <c:v>200.5</c:v>
                </c:pt>
                <c:pt idx="114">
                  <c:v>212</c:v>
                </c:pt>
                <c:pt idx="115">
                  <c:v>201</c:v>
                </c:pt>
                <c:pt idx="116">
                  <c:v>219.75</c:v>
                </c:pt>
                <c:pt idx="117">
                  <c:v>198.25</c:v>
                </c:pt>
                <c:pt idx="118">
                  <c:v>193</c:v>
                </c:pt>
                <c:pt idx="119">
                  <c:v>203.5</c:v>
                </c:pt>
                <c:pt idx="120">
                  <c:v>186.75</c:v>
                </c:pt>
              </c:numCache>
            </c:numRef>
          </c:val>
        </c:ser>
        <c:ser>
          <c:idx val="2"/>
          <c:order val="2"/>
          <c:tx>
            <c:strRef>
              <c:f>Sheet1!$K$1</c:f>
              <c:strCache>
                <c:ptCount val="1"/>
                <c:pt idx="0">
                  <c:v>GC Writes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cat>
            <c:numRef>
              <c:f>Sheet1!$H$2:$H$122</c:f>
              <c:numCache>
                <c:formatCode>General</c:formatCode>
                <c:ptCount val="12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</c:numCache>
            </c:numRef>
          </c:cat>
          <c:val>
            <c:numRef>
              <c:f>Sheet1!$K$2:$K$122</c:f>
              <c:numCache>
                <c:formatCode>General</c:formatCode>
                <c:ptCount val="12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1.2199999999999931</c:v>
                </c:pt>
                <c:pt idx="33">
                  <c:v>10.080000000000002</c:v>
                </c:pt>
                <c:pt idx="34">
                  <c:v>9.3900000000000023</c:v>
                </c:pt>
                <c:pt idx="35">
                  <c:v>9.0500000000000025</c:v>
                </c:pt>
                <c:pt idx="36">
                  <c:v>9.84</c:v>
                </c:pt>
                <c:pt idx="37">
                  <c:v>10.370000000000006</c:v>
                </c:pt>
                <c:pt idx="38">
                  <c:v>10.11</c:v>
                </c:pt>
                <c:pt idx="39">
                  <c:v>9.93</c:v>
                </c:pt>
                <c:pt idx="40">
                  <c:v>9.3100000000000023</c:v>
                </c:pt>
                <c:pt idx="41">
                  <c:v>9.81</c:v>
                </c:pt>
                <c:pt idx="42">
                  <c:v>8.6700000000000017</c:v>
                </c:pt>
                <c:pt idx="43">
                  <c:v>8.9600000000000026</c:v>
                </c:pt>
                <c:pt idx="44">
                  <c:v>10.700000000000001</c:v>
                </c:pt>
                <c:pt idx="45">
                  <c:v>9.0400000000000009</c:v>
                </c:pt>
                <c:pt idx="46">
                  <c:v>9.44</c:v>
                </c:pt>
                <c:pt idx="47">
                  <c:v>9.7900000000000009</c:v>
                </c:pt>
                <c:pt idx="48">
                  <c:v>9.64</c:v>
                </c:pt>
                <c:pt idx="49">
                  <c:v>9.9500000000000028</c:v>
                </c:pt>
                <c:pt idx="50">
                  <c:v>9.5600000000000023</c:v>
                </c:pt>
                <c:pt idx="51">
                  <c:v>10.639999999999999</c:v>
                </c:pt>
                <c:pt idx="52">
                  <c:v>10.850000000000026</c:v>
                </c:pt>
                <c:pt idx="53">
                  <c:v>10.010000000000002</c:v>
                </c:pt>
                <c:pt idx="54">
                  <c:v>10.25</c:v>
                </c:pt>
                <c:pt idx="55">
                  <c:v>10.200000000000001</c:v>
                </c:pt>
                <c:pt idx="56">
                  <c:v>9.02</c:v>
                </c:pt>
                <c:pt idx="57">
                  <c:v>10.32</c:v>
                </c:pt>
                <c:pt idx="58">
                  <c:v>10.54</c:v>
                </c:pt>
                <c:pt idx="59">
                  <c:v>10.600000000000001</c:v>
                </c:pt>
                <c:pt idx="60">
                  <c:v>9.9500000000000028</c:v>
                </c:pt>
                <c:pt idx="61">
                  <c:v>10.01</c:v>
                </c:pt>
                <c:pt idx="62">
                  <c:v>9.8000000000000007</c:v>
                </c:pt>
                <c:pt idx="63">
                  <c:v>9.629999999999999</c:v>
                </c:pt>
                <c:pt idx="64">
                  <c:v>10.48</c:v>
                </c:pt>
                <c:pt idx="65">
                  <c:v>4.4500000000000028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</c:numCache>
            </c:numRef>
          </c:val>
        </c:ser>
        <c:marker val="1"/>
        <c:axId val="75006720"/>
        <c:axId val="75008640"/>
      </c:lineChart>
      <c:catAx>
        <c:axId val="7500672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altLang="en-US" sz="1800"/>
                  <a:t>Time (s)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5008640"/>
        <c:crosses val="autoZero"/>
        <c:auto val="1"/>
        <c:lblAlgn val="ctr"/>
        <c:lblOffset val="100"/>
        <c:tickLblSkip val="10"/>
        <c:tickMarkSkip val="10"/>
      </c:catAx>
      <c:valAx>
        <c:axId val="75008640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altLang="en-US" sz="1800"/>
                  <a:t>Throughput (MB/s)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750067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2833333333333363"/>
          <c:y val="0.4162346894138233"/>
          <c:w val="0.33215555555555581"/>
          <c:h val="0.26390255905511811"/>
        </c:manualLayout>
      </c:layout>
      <c:overlay val="1"/>
      <c:spPr>
        <a:solidFill>
          <a:schemeClr val="bg1"/>
        </a:solidFill>
      </c:spPr>
      <c:txPr>
        <a:bodyPr/>
        <a:lstStyle/>
        <a:p>
          <a:pPr>
            <a:defRPr sz="1600"/>
          </a:pPr>
          <a:endParaRPr lang="en-US"/>
        </a:p>
      </c:txPr>
    </c:legend>
    <c:plotVisOnly val="1"/>
  </c:chart>
  <c:spPr>
    <a:ln>
      <a:noFill/>
    </a:ln>
  </c:sp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lineChart>
        <c:grouping val="standard"/>
        <c:ser>
          <c:idx val="0"/>
          <c:order val="0"/>
          <c:tx>
            <c:strRef>
              <c:f>Sheet1!$I$1</c:f>
              <c:strCache>
                <c:ptCount val="1"/>
                <c:pt idx="0">
                  <c:v>Aggregate Writes</c:v>
                </c:pt>
              </c:strCache>
            </c:strRef>
          </c:tx>
          <c:marker>
            <c:symbol val="none"/>
          </c:marker>
          <c:cat>
            <c:numRef>
              <c:f>Sheet1!$H$2:$H$122</c:f>
              <c:numCache>
                <c:formatCode>General</c:formatCode>
                <c:ptCount val="12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</c:numCache>
            </c:numRef>
          </c:cat>
          <c:val>
            <c:numRef>
              <c:f>Sheet1!$I$2:$I$122</c:f>
              <c:numCache>
                <c:formatCode>General</c:formatCode>
                <c:ptCount val="121"/>
                <c:pt idx="0">
                  <c:v>207.25</c:v>
                </c:pt>
                <c:pt idx="1">
                  <c:v>212.75</c:v>
                </c:pt>
                <c:pt idx="2">
                  <c:v>204.25</c:v>
                </c:pt>
                <c:pt idx="3">
                  <c:v>200.25</c:v>
                </c:pt>
                <c:pt idx="4">
                  <c:v>209.5</c:v>
                </c:pt>
                <c:pt idx="5">
                  <c:v>201.5</c:v>
                </c:pt>
                <c:pt idx="6">
                  <c:v>215.75</c:v>
                </c:pt>
                <c:pt idx="7">
                  <c:v>207</c:v>
                </c:pt>
                <c:pt idx="8">
                  <c:v>198.75</c:v>
                </c:pt>
                <c:pt idx="9">
                  <c:v>208</c:v>
                </c:pt>
                <c:pt idx="10">
                  <c:v>179.5</c:v>
                </c:pt>
                <c:pt idx="11">
                  <c:v>195.25</c:v>
                </c:pt>
                <c:pt idx="12">
                  <c:v>206.25</c:v>
                </c:pt>
                <c:pt idx="13">
                  <c:v>218.75</c:v>
                </c:pt>
                <c:pt idx="14">
                  <c:v>209.25</c:v>
                </c:pt>
                <c:pt idx="15">
                  <c:v>206</c:v>
                </c:pt>
                <c:pt idx="16">
                  <c:v>199</c:v>
                </c:pt>
                <c:pt idx="17">
                  <c:v>193.25</c:v>
                </c:pt>
                <c:pt idx="18">
                  <c:v>209.75</c:v>
                </c:pt>
                <c:pt idx="19">
                  <c:v>220.5</c:v>
                </c:pt>
                <c:pt idx="20">
                  <c:v>209</c:v>
                </c:pt>
                <c:pt idx="21">
                  <c:v>186</c:v>
                </c:pt>
                <c:pt idx="22">
                  <c:v>222</c:v>
                </c:pt>
                <c:pt idx="23">
                  <c:v>194.5</c:v>
                </c:pt>
                <c:pt idx="24">
                  <c:v>162.5</c:v>
                </c:pt>
                <c:pt idx="25">
                  <c:v>230.75</c:v>
                </c:pt>
                <c:pt idx="26">
                  <c:v>195</c:v>
                </c:pt>
                <c:pt idx="27">
                  <c:v>225.25</c:v>
                </c:pt>
                <c:pt idx="28">
                  <c:v>198.25</c:v>
                </c:pt>
                <c:pt idx="29">
                  <c:v>207.5</c:v>
                </c:pt>
                <c:pt idx="30">
                  <c:v>197.25</c:v>
                </c:pt>
                <c:pt idx="31">
                  <c:v>220.5</c:v>
                </c:pt>
                <c:pt idx="32">
                  <c:v>167.6</c:v>
                </c:pt>
                <c:pt idx="33">
                  <c:v>15.470000000000002</c:v>
                </c:pt>
                <c:pt idx="34">
                  <c:v>14.92</c:v>
                </c:pt>
                <c:pt idx="35">
                  <c:v>13.04</c:v>
                </c:pt>
                <c:pt idx="36">
                  <c:v>15</c:v>
                </c:pt>
                <c:pt idx="37">
                  <c:v>15.21</c:v>
                </c:pt>
                <c:pt idx="38">
                  <c:v>15.6</c:v>
                </c:pt>
                <c:pt idx="39">
                  <c:v>15.46</c:v>
                </c:pt>
                <c:pt idx="40">
                  <c:v>14.39</c:v>
                </c:pt>
                <c:pt idx="41">
                  <c:v>14.16</c:v>
                </c:pt>
                <c:pt idx="42">
                  <c:v>13.450000000000006</c:v>
                </c:pt>
                <c:pt idx="43">
                  <c:v>13.61</c:v>
                </c:pt>
                <c:pt idx="44">
                  <c:v>16.100000000000001</c:v>
                </c:pt>
                <c:pt idx="45">
                  <c:v>14.8</c:v>
                </c:pt>
                <c:pt idx="46">
                  <c:v>14.3</c:v>
                </c:pt>
                <c:pt idx="47">
                  <c:v>14.31</c:v>
                </c:pt>
                <c:pt idx="48">
                  <c:v>15.440000000000001</c:v>
                </c:pt>
                <c:pt idx="49">
                  <c:v>14.880000000000004</c:v>
                </c:pt>
                <c:pt idx="50">
                  <c:v>16.12</c:v>
                </c:pt>
                <c:pt idx="51">
                  <c:v>16.54</c:v>
                </c:pt>
                <c:pt idx="52">
                  <c:v>17.240000000000002</c:v>
                </c:pt>
                <c:pt idx="53">
                  <c:v>15.18</c:v>
                </c:pt>
                <c:pt idx="54">
                  <c:v>15.49</c:v>
                </c:pt>
                <c:pt idx="55">
                  <c:v>14.950000000000006</c:v>
                </c:pt>
                <c:pt idx="56">
                  <c:v>14.01</c:v>
                </c:pt>
                <c:pt idx="57">
                  <c:v>15.54</c:v>
                </c:pt>
                <c:pt idx="58">
                  <c:v>16.16</c:v>
                </c:pt>
                <c:pt idx="59">
                  <c:v>17.22</c:v>
                </c:pt>
                <c:pt idx="60">
                  <c:v>14.63</c:v>
                </c:pt>
                <c:pt idx="61">
                  <c:v>14.860000000000024</c:v>
                </c:pt>
                <c:pt idx="62">
                  <c:v>15.360000000000024</c:v>
                </c:pt>
                <c:pt idx="63">
                  <c:v>14.71</c:v>
                </c:pt>
                <c:pt idx="64">
                  <c:v>16.560000000000002</c:v>
                </c:pt>
                <c:pt idx="65">
                  <c:v>132.19999999999999</c:v>
                </c:pt>
                <c:pt idx="66">
                  <c:v>201.5</c:v>
                </c:pt>
                <c:pt idx="67">
                  <c:v>179.25</c:v>
                </c:pt>
                <c:pt idx="68">
                  <c:v>204</c:v>
                </c:pt>
                <c:pt idx="69">
                  <c:v>198.25</c:v>
                </c:pt>
                <c:pt idx="70">
                  <c:v>212.5</c:v>
                </c:pt>
                <c:pt idx="71">
                  <c:v>221.25</c:v>
                </c:pt>
                <c:pt idx="72">
                  <c:v>186.25</c:v>
                </c:pt>
                <c:pt idx="73">
                  <c:v>218.25</c:v>
                </c:pt>
                <c:pt idx="74">
                  <c:v>209.75</c:v>
                </c:pt>
                <c:pt idx="75">
                  <c:v>208.75</c:v>
                </c:pt>
                <c:pt idx="76">
                  <c:v>207.75</c:v>
                </c:pt>
                <c:pt idx="77">
                  <c:v>198.5</c:v>
                </c:pt>
                <c:pt idx="78">
                  <c:v>204.75</c:v>
                </c:pt>
                <c:pt idx="79">
                  <c:v>209.25</c:v>
                </c:pt>
                <c:pt idx="80">
                  <c:v>176.25</c:v>
                </c:pt>
                <c:pt idx="81">
                  <c:v>200</c:v>
                </c:pt>
                <c:pt idx="82">
                  <c:v>213</c:v>
                </c:pt>
                <c:pt idx="83">
                  <c:v>207.75</c:v>
                </c:pt>
                <c:pt idx="84">
                  <c:v>208</c:v>
                </c:pt>
                <c:pt idx="85">
                  <c:v>202</c:v>
                </c:pt>
                <c:pt idx="86">
                  <c:v>204</c:v>
                </c:pt>
                <c:pt idx="87">
                  <c:v>208</c:v>
                </c:pt>
                <c:pt idx="88">
                  <c:v>192.75</c:v>
                </c:pt>
                <c:pt idx="89">
                  <c:v>224.25</c:v>
                </c:pt>
                <c:pt idx="90">
                  <c:v>203.75</c:v>
                </c:pt>
                <c:pt idx="91">
                  <c:v>200.75</c:v>
                </c:pt>
                <c:pt idx="92">
                  <c:v>209.5</c:v>
                </c:pt>
                <c:pt idx="93">
                  <c:v>180</c:v>
                </c:pt>
                <c:pt idx="94">
                  <c:v>195.75</c:v>
                </c:pt>
                <c:pt idx="95">
                  <c:v>210.25</c:v>
                </c:pt>
                <c:pt idx="96">
                  <c:v>213</c:v>
                </c:pt>
                <c:pt idx="97">
                  <c:v>210</c:v>
                </c:pt>
                <c:pt idx="98">
                  <c:v>202.5</c:v>
                </c:pt>
                <c:pt idx="99">
                  <c:v>198.25</c:v>
                </c:pt>
                <c:pt idx="100">
                  <c:v>213.25</c:v>
                </c:pt>
                <c:pt idx="101">
                  <c:v>193.5</c:v>
                </c:pt>
                <c:pt idx="102">
                  <c:v>224</c:v>
                </c:pt>
                <c:pt idx="103">
                  <c:v>204.75</c:v>
                </c:pt>
                <c:pt idx="104">
                  <c:v>185.25</c:v>
                </c:pt>
                <c:pt idx="105">
                  <c:v>212.5</c:v>
                </c:pt>
                <c:pt idx="106">
                  <c:v>178.25</c:v>
                </c:pt>
                <c:pt idx="107">
                  <c:v>205.25</c:v>
                </c:pt>
                <c:pt idx="108">
                  <c:v>206.5</c:v>
                </c:pt>
                <c:pt idx="109">
                  <c:v>203.75</c:v>
                </c:pt>
                <c:pt idx="110">
                  <c:v>207.5</c:v>
                </c:pt>
                <c:pt idx="111">
                  <c:v>204.25</c:v>
                </c:pt>
                <c:pt idx="112">
                  <c:v>213</c:v>
                </c:pt>
                <c:pt idx="113">
                  <c:v>200.5</c:v>
                </c:pt>
                <c:pt idx="114">
                  <c:v>212</c:v>
                </c:pt>
                <c:pt idx="115">
                  <c:v>201</c:v>
                </c:pt>
                <c:pt idx="116">
                  <c:v>219.75</c:v>
                </c:pt>
                <c:pt idx="117">
                  <c:v>198.25</c:v>
                </c:pt>
                <c:pt idx="118">
                  <c:v>193</c:v>
                </c:pt>
                <c:pt idx="119">
                  <c:v>203.5</c:v>
                </c:pt>
                <c:pt idx="120">
                  <c:v>186.75</c:v>
                </c:pt>
              </c:numCache>
            </c:numRef>
          </c:val>
        </c:ser>
        <c:ser>
          <c:idx val="1"/>
          <c:order val="1"/>
          <c:tx>
            <c:strRef>
              <c:f>Sheet1!$J$1</c:f>
              <c:strCache>
                <c:ptCount val="1"/>
                <c:pt idx="0">
                  <c:v>Application Writes</c:v>
                </c:pt>
              </c:strCache>
            </c:strRef>
          </c:tx>
          <c:marker>
            <c:symbol val="none"/>
          </c:marker>
          <c:cat>
            <c:numRef>
              <c:f>Sheet1!$H$2:$H$122</c:f>
              <c:numCache>
                <c:formatCode>General</c:formatCode>
                <c:ptCount val="12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</c:numCache>
            </c:numRef>
          </c:cat>
          <c:val>
            <c:numRef>
              <c:f>Sheet1!$J$2:$J$122</c:f>
              <c:numCache>
                <c:formatCode>General</c:formatCode>
                <c:ptCount val="121"/>
                <c:pt idx="0">
                  <c:v>207.25</c:v>
                </c:pt>
                <c:pt idx="1">
                  <c:v>212.75</c:v>
                </c:pt>
                <c:pt idx="2">
                  <c:v>204.25</c:v>
                </c:pt>
                <c:pt idx="3">
                  <c:v>200.25</c:v>
                </c:pt>
                <c:pt idx="4">
                  <c:v>209.5</c:v>
                </c:pt>
                <c:pt idx="5">
                  <c:v>201.5</c:v>
                </c:pt>
                <c:pt idx="6">
                  <c:v>215.75</c:v>
                </c:pt>
                <c:pt idx="7">
                  <c:v>207</c:v>
                </c:pt>
                <c:pt idx="8">
                  <c:v>198.75</c:v>
                </c:pt>
                <c:pt idx="9">
                  <c:v>208</c:v>
                </c:pt>
                <c:pt idx="10">
                  <c:v>179.5</c:v>
                </c:pt>
                <c:pt idx="11">
                  <c:v>195.25</c:v>
                </c:pt>
                <c:pt idx="12">
                  <c:v>206.25</c:v>
                </c:pt>
                <c:pt idx="13">
                  <c:v>218.75</c:v>
                </c:pt>
                <c:pt idx="14">
                  <c:v>209.25</c:v>
                </c:pt>
                <c:pt idx="15">
                  <c:v>206</c:v>
                </c:pt>
                <c:pt idx="16">
                  <c:v>199</c:v>
                </c:pt>
                <c:pt idx="17">
                  <c:v>193.25</c:v>
                </c:pt>
                <c:pt idx="18">
                  <c:v>209.75</c:v>
                </c:pt>
                <c:pt idx="19">
                  <c:v>220.5</c:v>
                </c:pt>
                <c:pt idx="20">
                  <c:v>209</c:v>
                </c:pt>
                <c:pt idx="21">
                  <c:v>186</c:v>
                </c:pt>
                <c:pt idx="22">
                  <c:v>222</c:v>
                </c:pt>
                <c:pt idx="23">
                  <c:v>194.5</c:v>
                </c:pt>
                <c:pt idx="24">
                  <c:v>162.5</c:v>
                </c:pt>
                <c:pt idx="25">
                  <c:v>230.75</c:v>
                </c:pt>
                <c:pt idx="26">
                  <c:v>195</c:v>
                </c:pt>
                <c:pt idx="27">
                  <c:v>225.25</c:v>
                </c:pt>
                <c:pt idx="28">
                  <c:v>198.25</c:v>
                </c:pt>
                <c:pt idx="29">
                  <c:v>207.5</c:v>
                </c:pt>
                <c:pt idx="30">
                  <c:v>197.25</c:v>
                </c:pt>
                <c:pt idx="31">
                  <c:v>220.5</c:v>
                </c:pt>
                <c:pt idx="32">
                  <c:v>166.38000000000039</c:v>
                </c:pt>
                <c:pt idx="33">
                  <c:v>5.39</c:v>
                </c:pt>
                <c:pt idx="34">
                  <c:v>5.5300000000000011</c:v>
                </c:pt>
                <c:pt idx="35">
                  <c:v>3.9899999999999998</c:v>
                </c:pt>
                <c:pt idx="36">
                  <c:v>5.1599999999999975</c:v>
                </c:pt>
                <c:pt idx="37">
                  <c:v>4.84</c:v>
                </c:pt>
                <c:pt idx="38">
                  <c:v>5.49</c:v>
                </c:pt>
                <c:pt idx="39">
                  <c:v>5.530000000000002</c:v>
                </c:pt>
                <c:pt idx="40">
                  <c:v>5.0800000000000018</c:v>
                </c:pt>
                <c:pt idx="41">
                  <c:v>4.3499999999999996</c:v>
                </c:pt>
                <c:pt idx="42">
                  <c:v>4.78</c:v>
                </c:pt>
                <c:pt idx="43">
                  <c:v>4.6499999999999995</c:v>
                </c:pt>
                <c:pt idx="44">
                  <c:v>5.4</c:v>
                </c:pt>
                <c:pt idx="45">
                  <c:v>5.7600000000000007</c:v>
                </c:pt>
                <c:pt idx="46">
                  <c:v>4.8599999999999985</c:v>
                </c:pt>
                <c:pt idx="47">
                  <c:v>4.5199999999999996</c:v>
                </c:pt>
                <c:pt idx="48">
                  <c:v>5.8000000000000007</c:v>
                </c:pt>
                <c:pt idx="49">
                  <c:v>4.9300000000000024</c:v>
                </c:pt>
                <c:pt idx="50">
                  <c:v>6.5600000000000005</c:v>
                </c:pt>
                <c:pt idx="51">
                  <c:v>5.9</c:v>
                </c:pt>
                <c:pt idx="52">
                  <c:v>6.3900000000000006</c:v>
                </c:pt>
                <c:pt idx="53">
                  <c:v>5.1700000000000008</c:v>
                </c:pt>
                <c:pt idx="54">
                  <c:v>5.24</c:v>
                </c:pt>
                <c:pt idx="55">
                  <c:v>4.7499999999999982</c:v>
                </c:pt>
                <c:pt idx="56">
                  <c:v>4.9900000000000011</c:v>
                </c:pt>
                <c:pt idx="57">
                  <c:v>5.2199999999999989</c:v>
                </c:pt>
                <c:pt idx="58">
                  <c:v>5.6199999999999966</c:v>
                </c:pt>
                <c:pt idx="59">
                  <c:v>6.6199999999999966</c:v>
                </c:pt>
                <c:pt idx="60">
                  <c:v>4.6800000000000015</c:v>
                </c:pt>
                <c:pt idx="61">
                  <c:v>4.8499999999999996</c:v>
                </c:pt>
                <c:pt idx="62">
                  <c:v>5.5599999999999987</c:v>
                </c:pt>
                <c:pt idx="63">
                  <c:v>5.0800000000000018</c:v>
                </c:pt>
                <c:pt idx="64">
                  <c:v>6.0800000000000027</c:v>
                </c:pt>
                <c:pt idx="65">
                  <c:v>127.75</c:v>
                </c:pt>
                <c:pt idx="66">
                  <c:v>201.5</c:v>
                </c:pt>
                <c:pt idx="67">
                  <c:v>179.25</c:v>
                </c:pt>
                <c:pt idx="68">
                  <c:v>204</c:v>
                </c:pt>
                <c:pt idx="69">
                  <c:v>198.25</c:v>
                </c:pt>
                <c:pt idx="70">
                  <c:v>212.5</c:v>
                </c:pt>
                <c:pt idx="71">
                  <c:v>221.25</c:v>
                </c:pt>
                <c:pt idx="72">
                  <c:v>186.25</c:v>
                </c:pt>
                <c:pt idx="73">
                  <c:v>218.25</c:v>
                </c:pt>
                <c:pt idx="74">
                  <c:v>209.75</c:v>
                </c:pt>
                <c:pt idx="75">
                  <c:v>208.75</c:v>
                </c:pt>
                <c:pt idx="76">
                  <c:v>207.75</c:v>
                </c:pt>
                <c:pt idx="77">
                  <c:v>198.5</c:v>
                </c:pt>
                <c:pt idx="78">
                  <c:v>204.75</c:v>
                </c:pt>
                <c:pt idx="79">
                  <c:v>209.25</c:v>
                </c:pt>
                <c:pt idx="80">
                  <c:v>176.25</c:v>
                </c:pt>
                <c:pt idx="81">
                  <c:v>200</c:v>
                </c:pt>
                <c:pt idx="82">
                  <c:v>213</c:v>
                </c:pt>
                <c:pt idx="83">
                  <c:v>207.75</c:v>
                </c:pt>
                <c:pt idx="84">
                  <c:v>208</c:v>
                </c:pt>
                <c:pt idx="85">
                  <c:v>202</c:v>
                </c:pt>
                <c:pt idx="86">
                  <c:v>204</c:v>
                </c:pt>
                <c:pt idx="87">
                  <c:v>208</c:v>
                </c:pt>
                <c:pt idx="88">
                  <c:v>192.75</c:v>
                </c:pt>
                <c:pt idx="89">
                  <c:v>224.25</c:v>
                </c:pt>
                <c:pt idx="90">
                  <c:v>203.75</c:v>
                </c:pt>
                <c:pt idx="91">
                  <c:v>200.75</c:v>
                </c:pt>
                <c:pt idx="92">
                  <c:v>209.5</c:v>
                </c:pt>
                <c:pt idx="93">
                  <c:v>180</c:v>
                </c:pt>
                <c:pt idx="94">
                  <c:v>195.75</c:v>
                </c:pt>
                <c:pt idx="95">
                  <c:v>210.25</c:v>
                </c:pt>
                <c:pt idx="96">
                  <c:v>213</c:v>
                </c:pt>
                <c:pt idx="97">
                  <c:v>210</c:v>
                </c:pt>
                <c:pt idx="98">
                  <c:v>202.5</c:v>
                </c:pt>
                <c:pt idx="99">
                  <c:v>198.25</c:v>
                </c:pt>
                <c:pt idx="100">
                  <c:v>213.25</c:v>
                </c:pt>
                <c:pt idx="101">
                  <c:v>193.5</c:v>
                </c:pt>
                <c:pt idx="102">
                  <c:v>224</c:v>
                </c:pt>
                <c:pt idx="103">
                  <c:v>204.75</c:v>
                </c:pt>
                <c:pt idx="104">
                  <c:v>185.25</c:v>
                </c:pt>
                <c:pt idx="105">
                  <c:v>212.5</c:v>
                </c:pt>
                <c:pt idx="106">
                  <c:v>178.25</c:v>
                </c:pt>
                <c:pt idx="107">
                  <c:v>205.25</c:v>
                </c:pt>
                <c:pt idx="108">
                  <c:v>206.5</c:v>
                </c:pt>
                <c:pt idx="109">
                  <c:v>203.75</c:v>
                </c:pt>
                <c:pt idx="110">
                  <c:v>207.5</c:v>
                </c:pt>
                <c:pt idx="111">
                  <c:v>204.25</c:v>
                </c:pt>
                <c:pt idx="112">
                  <c:v>213</c:v>
                </c:pt>
                <c:pt idx="113">
                  <c:v>200.5</c:v>
                </c:pt>
                <c:pt idx="114">
                  <c:v>212</c:v>
                </c:pt>
                <c:pt idx="115">
                  <c:v>201</c:v>
                </c:pt>
                <c:pt idx="116">
                  <c:v>219.75</c:v>
                </c:pt>
                <c:pt idx="117">
                  <c:v>198.25</c:v>
                </c:pt>
                <c:pt idx="118">
                  <c:v>193</c:v>
                </c:pt>
                <c:pt idx="119">
                  <c:v>203.5</c:v>
                </c:pt>
                <c:pt idx="120">
                  <c:v>186.75</c:v>
                </c:pt>
              </c:numCache>
            </c:numRef>
          </c:val>
        </c:ser>
        <c:ser>
          <c:idx val="2"/>
          <c:order val="2"/>
          <c:tx>
            <c:strRef>
              <c:f>Sheet1!$K$1</c:f>
              <c:strCache>
                <c:ptCount val="1"/>
                <c:pt idx="0">
                  <c:v>GC Writes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cat>
            <c:numRef>
              <c:f>Sheet1!$H$2:$H$122</c:f>
              <c:numCache>
                <c:formatCode>General</c:formatCode>
                <c:ptCount val="12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</c:numCache>
            </c:numRef>
          </c:cat>
          <c:val>
            <c:numRef>
              <c:f>Sheet1!$K$2:$K$122</c:f>
              <c:numCache>
                <c:formatCode>General</c:formatCode>
                <c:ptCount val="12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1.2199999999999931</c:v>
                </c:pt>
                <c:pt idx="33">
                  <c:v>10.080000000000002</c:v>
                </c:pt>
                <c:pt idx="34">
                  <c:v>9.3900000000000023</c:v>
                </c:pt>
                <c:pt idx="35">
                  <c:v>9.0500000000000025</c:v>
                </c:pt>
                <c:pt idx="36">
                  <c:v>9.84</c:v>
                </c:pt>
                <c:pt idx="37">
                  <c:v>10.370000000000006</c:v>
                </c:pt>
                <c:pt idx="38">
                  <c:v>10.11</c:v>
                </c:pt>
                <c:pt idx="39">
                  <c:v>9.93</c:v>
                </c:pt>
                <c:pt idx="40">
                  <c:v>9.3100000000000023</c:v>
                </c:pt>
                <c:pt idx="41">
                  <c:v>9.81</c:v>
                </c:pt>
                <c:pt idx="42">
                  <c:v>8.6700000000000017</c:v>
                </c:pt>
                <c:pt idx="43">
                  <c:v>8.9600000000000026</c:v>
                </c:pt>
                <c:pt idx="44">
                  <c:v>10.700000000000001</c:v>
                </c:pt>
                <c:pt idx="45">
                  <c:v>9.0400000000000009</c:v>
                </c:pt>
                <c:pt idx="46">
                  <c:v>9.44</c:v>
                </c:pt>
                <c:pt idx="47">
                  <c:v>9.7900000000000009</c:v>
                </c:pt>
                <c:pt idx="48">
                  <c:v>9.64</c:v>
                </c:pt>
                <c:pt idx="49">
                  <c:v>9.9500000000000028</c:v>
                </c:pt>
                <c:pt idx="50">
                  <c:v>9.5600000000000023</c:v>
                </c:pt>
                <c:pt idx="51">
                  <c:v>10.639999999999999</c:v>
                </c:pt>
                <c:pt idx="52">
                  <c:v>10.850000000000026</c:v>
                </c:pt>
                <c:pt idx="53">
                  <c:v>10.010000000000002</c:v>
                </c:pt>
                <c:pt idx="54">
                  <c:v>10.25</c:v>
                </c:pt>
                <c:pt idx="55">
                  <c:v>10.200000000000001</c:v>
                </c:pt>
                <c:pt idx="56">
                  <c:v>9.02</c:v>
                </c:pt>
                <c:pt idx="57">
                  <c:v>10.32</c:v>
                </c:pt>
                <c:pt idx="58">
                  <c:v>10.54</c:v>
                </c:pt>
                <c:pt idx="59">
                  <c:v>10.600000000000001</c:v>
                </c:pt>
                <c:pt idx="60">
                  <c:v>9.9500000000000028</c:v>
                </c:pt>
                <c:pt idx="61">
                  <c:v>10.01</c:v>
                </c:pt>
                <c:pt idx="62">
                  <c:v>9.8000000000000007</c:v>
                </c:pt>
                <c:pt idx="63">
                  <c:v>9.629999999999999</c:v>
                </c:pt>
                <c:pt idx="64">
                  <c:v>10.48</c:v>
                </c:pt>
                <c:pt idx="65">
                  <c:v>4.4500000000000028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</c:numCache>
            </c:numRef>
          </c:val>
        </c:ser>
        <c:marker val="1"/>
        <c:axId val="76747136"/>
        <c:axId val="76749056"/>
      </c:lineChart>
      <c:catAx>
        <c:axId val="7674713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altLang="en-US" sz="1600"/>
                  <a:t>Time (s)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6749056"/>
        <c:crosses val="autoZero"/>
        <c:auto val="1"/>
        <c:lblAlgn val="ctr"/>
        <c:lblOffset val="100"/>
        <c:tickLblSkip val="10"/>
        <c:tickMarkSkip val="10"/>
      </c:catAx>
      <c:valAx>
        <c:axId val="76749056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en-US" altLang="en-US" sz="1600"/>
                  <a:t>Throughput (MB/s)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6747136"/>
        <c:crosses val="autoZero"/>
        <c:crossBetween val="between"/>
      </c:valAx>
    </c:plotArea>
    <c:plotVisOnly val="1"/>
  </c:chart>
  <c:spPr>
    <a:ln>
      <a:noFill/>
    </a:ln>
  </c:sp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lineChart>
        <c:grouping val="standard"/>
        <c:ser>
          <c:idx val="0"/>
          <c:order val="0"/>
          <c:tx>
            <c:strRef>
              <c:f>Sheet2!$I$1</c:f>
              <c:strCache>
                <c:ptCount val="1"/>
                <c:pt idx="0">
                  <c:v>Aggregate Writes</c:v>
                </c:pt>
              </c:strCache>
            </c:strRef>
          </c:tx>
          <c:marker>
            <c:symbol val="none"/>
          </c:marker>
          <c:cat>
            <c:numRef>
              <c:f>Sheet2!$H$2:$H$122</c:f>
              <c:numCache>
                <c:formatCode>General</c:formatCode>
                <c:ptCount val="12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</c:numCache>
            </c:numRef>
          </c:cat>
          <c:val>
            <c:numRef>
              <c:f>Sheet2!$I$2:$I$122</c:f>
              <c:numCache>
                <c:formatCode>General</c:formatCode>
                <c:ptCount val="121"/>
                <c:pt idx="0">
                  <c:v>7.57</c:v>
                </c:pt>
                <c:pt idx="1">
                  <c:v>119</c:v>
                </c:pt>
                <c:pt idx="2">
                  <c:v>129.5</c:v>
                </c:pt>
                <c:pt idx="3">
                  <c:v>122.5</c:v>
                </c:pt>
                <c:pt idx="4">
                  <c:v>120</c:v>
                </c:pt>
                <c:pt idx="5">
                  <c:v>119.5</c:v>
                </c:pt>
                <c:pt idx="6">
                  <c:v>124</c:v>
                </c:pt>
                <c:pt idx="7">
                  <c:v>107.5</c:v>
                </c:pt>
                <c:pt idx="8">
                  <c:v>113</c:v>
                </c:pt>
                <c:pt idx="9">
                  <c:v>127.5</c:v>
                </c:pt>
                <c:pt idx="10">
                  <c:v>119.5</c:v>
                </c:pt>
                <c:pt idx="11">
                  <c:v>128.5</c:v>
                </c:pt>
                <c:pt idx="12">
                  <c:v>120</c:v>
                </c:pt>
                <c:pt idx="13">
                  <c:v>117.5</c:v>
                </c:pt>
                <c:pt idx="14">
                  <c:v>123</c:v>
                </c:pt>
                <c:pt idx="15">
                  <c:v>124</c:v>
                </c:pt>
                <c:pt idx="16">
                  <c:v>123</c:v>
                </c:pt>
                <c:pt idx="17">
                  <c:v>123</c:v>
                </c:pt>
                <c:pt idx="18">
                  <c:v>118</c:v>
                </c:pt>
                <c:pt idx="19">
                  <c:v>123.5</c:v>
                </c:pt>
                <c:pt idx="20">
                  <c:v>112</c:v>
                </c:pt>
                <c:pt idx="21">
                  <c:v>107</c:v>
                </c:pt>
                <c:pt idx="22">
                  <c:v>128</c:v>
                </c:pt>
                <c:pt idx="23">
                  <c:v>125</c:v>
                </c:pt>
                <c:pt idx="24">
                  <c:v>122</c:v>
                </c:pt>
                <c:pt idx="25">
                  <c:v>124</c:v>
                </c:pt>
                <c:pt idx="26">
                  <c:v>115.5</c:v>
                </c:pt>
                <c:pt idx="27">
                  <c:v>123.5</c:v>
                </c:pt>
                <c:pt idx="28">
                  <c:v>124</c:v>
                </c:pt>
                <c:pt idx="29">
                  <c:v>123</c:v>
                </c:pt>
                <c:pt idx="30">
                  <c:v>117.5</c:v>
                </c:pt>
                <c:pt idx="31">
                  <c:v>126</c:v>
                </c:pt>
                <c:pt idx="32">
                  <c:v>116.51</c:v>
                </c:pt>
                <c:pt idx="33">
                  <c:v>113.43</c:v>
                </c:pt>
                <c:pt idx="34">
                  <c:v>96.56</c:v>
                </c:pt>
                <c:pt idx="35">
                  <c:v>117.85</c:v>
                </c:pt>
                <c:pt idx="36">
                  <c:v>124.75</c:v>
                </c:pt>
                <c:pt idx="37">
                  <c:v>120.64</c:v>
                </c:pt>
                <c:pt idx="38">
                  <c:v>121.6</c:v>
                </c:pt>
                <c:pt idx="39">
                  <c:v>112.3</c:v>
                </c:pt>
                <c:pt idx="40">
                  <c:v>112.29</c:v>
                </c:pt>
                <c:pt idx="41">
                  <c:v>117.85</c:v>
                </c:pt>
                <c:pt idx="42">
                  <c:v>123.86999999999999</c:v>
                </c:pt>
                <c:pt idx="43">
                  <c:v>114.39</c:v>
                </c:pt>
                <c:pt idx="44">
                  <c:v>118.11</c:v>
                </c:pt>
                <c:pt idx="45">
                  <c:v>117.01</c:v>
                </c:pt>
                <c:pt idx="46">
                  <c:v>116.54</c:v>
                </c:pt>
                <c:pt idx="47">
                  <c:v>108.92</c:v>
                </c:pt>
                <c:pt idx="48">
                  <c:v>95.93</c:v>
                </c:pt>
                <c:pt idx="49">
                  <c:v>124.8</c:v>
                </c:pt>
                <c:pt idx="50">
                  <c:v>119.6</c:v>
                </c:pt>
                <c:pt idx="51">
                  <c:v>116.41000000000012</c:v>
                </c:pt>
                <c:pt idx="52">
                  <c:v>120.88</c:v>
                </c:pt>
                <c:pt idx="53">
                  <c:v>112.03</c:v>
                </c:pt>
                <c:pt idx="54">
                  <c:v>114.6</c:v>
                </c:pt>
                <c:pt idx="55">
                  <c:v>116.69</c:v>
                </c:pt>
                <c:pt idx="56">
                  <c:v>120.99000000000002</c:v>
                </c:pt>
                <c:pt idx="57">
                  <c:v>119.22</c:v>
                </c:pt>
                <c:pt idx="58">
                  <c:v>115.46000000000002</c:v>
                </c:pt>
                <c:pt idx="59">
                  <c:v>112.39</c:v>
                </c:pt>
                <c:pt idx="60">
                  <c:v>117.05</c:v>
                </c:pt>
                <c:pt idx="61">
                  <c:v>107.34</c:v>
                </c:pt>
                <c:pt idx="62">
                  <c:v>111.95</c:v>
                </c:pt>
                <c:pt idx="63">
                  <c:v>120.97</c:v>
                </c:pt>
                <c:pt idx="64">
                  <c:v>118.98</c:v>
                </c:pt>
                <c:pt idx="65">
                  <c:v>118.36999999999999</c:v>
                </c:pt>
                <c:pt idx="66">
                  <c:v>123.8</c:v>
                </c:pt>
                <c:pt idx="67">
                  <c:v>109.4</c:v>
                </c:pt>
                <c:pt idx="68">
                  <c:v>112.97</c:v>
                </c:pt>
                <c:pt idx="69">
                  <c:v>119.35</c:v>
                </c:pt>
                <c:pt idx="70">
                  <c:v>114.41000000000012</c:v>
                </c:pt>
                <c:pt idx="71">
                  <c:v>118.89</c:v>
                </c:pt>
                <c:pt idx="72">
                  <c:v>114.41000000000012</c:v>
                </c:pt>
                <c:pt idx="73">
                  <c:v>118.5</c:v>
                </c:pt>
                <c:pt idx="74">
                  <c:v>124.5</c:v>
                </c:pt>
                <c:pt idx="75">
                  <c:v>106.5</c:v>
                </c:pt>
                <c:pt idx="76">
                  <c:v>114</c:v>
                </c:pt>
                <c:pt idx="77">
                  <c:v>120.5</c:v>
                </c:pt>
                <c:pt idx="78">
                  <c:v>131</c:v>
                </c:pt>
                <c:pt idx="79">
                  <c:v>124</c:v>
                </c:pt>
                <c:pt idx="80">
                  <c:v>119.5</c:v>
                </c:pt>
                <c:pt idx="81">
                  <c:v>110</c:v>
                </c:pt>
                <c:pt idx="82">
                  <c:v>130.5</c:v>
                </c:pt>
                <c:pt idx="83">
                  <c:v>124</c:v>
                </c:pt>
                <c:pt idx="84">
                  <c:v>123</c:v>
                </c:pt>
                <c:pt idx="85">
                  <c:v>122.5</c:v>
                </c:pt>
                <c:pt idx="86">
                  <c:v>119</c:v>
                </c:pt>
                <c:pt idx="87">
                  <c:v>124</c:v>
                </c:pt>
                <c:pt idx="88">
                  <c:v>111</c:v>
                </c:pt>
                <c:pt idx="89">
                  <c:v>108</c:v>
                </c:pt>
                <c:pt idx="90">
                  <c:v>126.5</c:v>
                </c:pt>
                <c:pt idx="91">
                  <c:v>124.5</c:v>
                </c:pt>
                <c:pt idx="92">
                  <c:v>123.5</c:v>
                </c:pt>
                <c:pt idx="93">
                  <c:v>120.5</c:v>
                </c:pt>
                <c:pt idx="94">
                  <c:v>115.5</c:v>
                </c:pt>
                <c:pt idx="95">
                  <c:v>122</c:v>
                </c:pt>
                <c:pt idx="96">
                  <c:v>124</c:v>
                </c:pt>
                <c:pt idx="97">
                  <c:v>123</c:v>
                </c:pt>
                <c:pt idx="98">
                  <c:v>123</c:v>
                </c:pt>
                <c:pt idx="99">
                  <c:v>119</c:v>
                </c:pt>
                <c:pt idx="100">
                  <c:v>122</c:v>
                </c:pt>
                <c:pt idx="101">
                  <c:v>118</c:v>
                </c:pt>
                <c:pt idx="102">
                  <c:v>102.5</c:v>
                </c:pt>
                <c:pt idx="103">
                  <c:v>125</c:v>
                </c:pt>
                <c:pt idx="104">
                  <c:v>125.5</c:v>
                </c:pt>
                <c:pt idx="105">
                  <c:v>123</c:v>
                </c:pt>
                <c:pt idx="106">
                  <c:v>124</c:v>
                </c:pt>
                <c:pt idx="107">
                  <c:v>115</c:v>
                </c:pt>
                <c:pt idx="108">
                  <c:v>120</c:v>
                </c:pt>
                <c:pt idx="109">
                  <c:v>120.5</c:v>
                </c:pt>
                <c:pt idx="110">
                  <c:v>124.5</c:v>
                </c:pt>
                <c:pt idx="111">
                  <c:v>124</c:v>
                </c:pt>
                <c:pt idx="112">
                  <c:v>120.5</c:v>
                </c:pt>
                <c:pt idx="113">
                  <c:v>121</c:v>
                </c:pt>
                <c:pt idx="114">
                  <c:v>118.5</c:v>
                </c:pt>
                <c:pt idx="115">
                  <c:v>108.5</c:v>
                </c:pt>
                <c:pt idx="116">
                  <c:v>118</c:v>
                </c:pt>
                <c:pt idx="117">
                  <c:v>126</c:v>
                </c:pt>
                <c:pt idx="118">
                  <c:v>124</c:v>
                </c:pt>
                <c:pt idx="119">
                  <c:v>123</c:v>
                </c:pt>
                <c:pt idx="120">
                  <c:v>118</c:v>
                </c:pt>
              </c:numCache>
            </c:numRef>
          </c:val>
        </c:ser>
        <c:ser>
          <c:idx val="1"/>
          <c:order val="1"/>
          <c:tx>
            <c:strRef>
              <c:f>Sheet2!$J$1</c:f>
              <c:strCache>
                <c:ptCount val="1"/>
                <c:pt idx="0">
                  <c:v>Application Writes</c:v>
                </c:pt>
              </c:strCache>
            </c:strRef>
          </c:tx>
          <c:marker>
            <c:symbol val="none"/>
          </c:marker>
          <c:cat>
            <c:numRef>
              <c:f>Sheet2!$H$2:$H$122</c:f>
              <c:numCache>
                <c:formatCode>General</c:formatCode>
                <c:ptCount val="12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</c:numCache>
            </c:numRef>
          </c:cat>
          <c:val>
            <c:numRef>
              <c:f>Sheet2!$J$2:$J$122</c:f>
              <c:numCache>
                <c:formatCode>General</c:formatCode>
                <c:ptCount val="121"/>
                <c:pt idx="0">
                  <c:v>6.8100000000000005</c:v>
                </c:pt>
                <c:pt idx="1">
                  <c:v>119</c:v>
                </c:pt>
                <c:pt idx="2">
                  <c:v>129.5</c:v>
                </c:pt>
                <c:pt idx="3">
                  <c:v>122.5</c:v>
                </c:pt>
                <c:pt idx="4">
                  <c:v>120</c:v>
                </c:pt>
                <c:pt idx="5">
                  <c:v>119.5</c:v>
                </c:pt>
                <c:pt idx="6">
                  <c:v>124</c:v>
                </c:pt>
                <c:pt idx="7">
                  <c:v>107.5</c:v>
                </c:pt>
                <c:pt idx="8">
                  <c:v>113</c:v>
                </c:pt>
                <c:pt idx="9">
                  <c:v>127.5</c:v>
                </c:pt>
                <c:pt idx="10">
                  <c:v>119.5</c:v>
                </c:pt>
                <c:pt idx="11">
                  <c:v>128.5</c:v>
                </c:pt>
                <c:pt idx="12">
                  <c:v>120</c:v>
                </c:pt>
                <c:pt idx="13">
                  <c:v>117.5</c:v>
                </c:pt>
                <c:pt idx="14">
                  <c:v>123</c:v>
                </c:pt>
                <c:pt idx="15">
                  <c:v>124</c:v>
                </c:pt>
                <c:pt idx="16">
                  <c:v>123</c:v>
                </c:pt>
                <c:pt idx="17">
                  <c:v>123</c:v>
                </c:pt>
                <c:pt idx="18">
                  <c:v>118</c:v>
                </c:pt>
                <c:pt idx="19">
                  <c:v>123.5</c:v>
                </c:pt>
                <c:pt idx="20">
                  <c:v>112</c:v>
                </c:pt>
                <c:pt idx="21">
                  <c:v>107</c:v>
                </c:pt>
                <c:pt idx="22">
                  <c:v>128</c:v>
                </c:pt>
                <c:pt idx="23">
                  <c:v>125</c:v>
                </c:pt>
                <c:pt idx="24">
                  <c:v>122</c:v>
                </c:pt>
                <c:pt idx="25">
                  <c:v>124</c:v>
                </c:pt>
                <c:pt idx="26">
                  <c:v>115.5</c:v>
                </c:pt>
                <c:pt idx="27">
                  <c:v>123.5</c:v>
                </c:pt>
                <c:pt idx="28">
                  <c:v>124</c:v>
                </c:pt>
                <c:pt idx="29">
                  <c:v>123</c:v>
                </c:pt>
                <c:pt idx="30">
                  <c:v>117.5</c:v>
                </c:pt>
                <c:pt idx="31">
                  <c:v>126</c:v>
                </c:pt>
                <c:pt idx="32">
                  <c:v>104</c:v>
                </c:pt>
                <c:pt idx="33">
                  <c:v>65.930000000000007</c:v>
                </c:pt>
                <c:pt idx="34">
                  <c:v>54.11</c:v>
                </c:pt>
                <c:pt idx="35">
                  <c:v>69.440000000000026</c:v>
                </c:pt>
                <c:pt idx="36">
                  <c:v>74.509999999999991</c:v>
                </c:pt>
                <c:pt idx="37">
                  <c:v>71</c:v>
                </c:pt>
                <c:pt idx="38">
                  <c:v>72.649999999999991</c:v>
                </c:pt>
                <c:pt idx="39">
                  <c:v>64.349999999999994</c:v>
                </c:pt>
                <c:pt idx="40">
                  <c:v>67</c:v>
                </c:pt>
                <c:pt idx="41">
                  <c:v>71.459999999999994</c:v>
                </c:pt>
                <c:pt idx="42">
                  <c:v>74.97</c:v>
                </c:pt>
                <c:pt idx="43">
                  <c:v>68.08</c:v>
                </c:pt>
                <c:pt idx="44">
                  <c:v>69.679999999999978</c:v>
                </c:pt>
                <c:pt idx="45">
                  <c:v>68.800000000000011</c:v>
                </c:pt>
                <c:pt idx="46">
                  <c:v>67.52000000000001</c:v>
                </c:pt>
                <c:pt idx="47">
                  <c:v>66</c:v>
                </c:pt>
                <c:pt idx="48">
                  <c:v>54.500000000000007</c:v>
                </c:pt>
                <c:pt idx="49">
                  <c:v>74</c:v>
                </c:pt>
                <c:pt idx="50">
                  <c:v>72.06</c:v>
                </c:pt>
                <c:pt idx="51">
                  <c:v>65.97999999999999</c:v>
                </c:pt>
                <c:pt idx="52">
                  <c:v>72.459999999999994</c:v>
                </c:pt>
                <c:pt idx="53">
                  <c:v>66.34</c:v>
                </c:pt>
                <c:pt idx="54">
                  <c:v>68.5</c:v>
                </c:pt>
                <c:pt idx="55">
                  <c:v>68.940000000000026</c:v>
                </c:pt>
                <c:pt idx="56">
                  <c:v>69.109999999999985</c:v>
                </c:pt>
                <c:pt idx="57">
                  <c:v>70.950000000000017</c:v>
                </c:pt>
                <c:pt idx="58">
                  <c:v>69.02</c:v>
                </c:pt>
                <c:pt idx="59">
                  <c:v>67.48</c:v>
                </c:pt>
                <c:pt idx="60">
                  <c:v>71.13</c:v>
                </c:pt>
                <c:pt idx="61">
                  <c:v>62.370000000000005</c:v>
                </c:pt>
                <c:pt idx="62">
                  <c:v>66.5</c:v>
                </c:pt>
                <c:pt idx="63">
                  <c:v>70.009999999999991</c:v>
                </c:pt>
                <c:pt idx="64">
                  <c:v>72.169999999999987</c:v>
                </c:pt>
                <c:pt idx="65">
                  <c:v>71.319999999999993</c:v>
                </c:pt>
                <c:pt idx="66">
                  <c:v>75.5</c:v>
                </c:pt>
                <c:pt idx="67">
                  <c:v>63.500000000000007</c:v>
                </c:pt>
                <c:pt idx="68">
                  <c:v>65</c:v>
                </c:pt>
                <c:pt idx="69">
                  <c:v>68.06</c:v>
                </c:pt>
                <c:pt idx="70">
                  <c:v>66.84</c:v>
                </c:pt>
                <c:pt idx="71">
                  <c:v>70.11999999999999</c:v>
                </c:pt>
                <c:pt idx="72">
                  <c:v>87.990000000000023</c:v>
                </c:pt>
                <c:pt idx="73">
                  <c:v>118.5</c:v>
                </c:pt>
                <c:pt idx="74">
                  <c:v>124.5</c:v>
                </c:pt>
                <c:pt idx="75">
                  <c:v>106.5</c:v>
                </c:pt>
                <c:pt idx="76">
                  <c:v>114</c:v>
                </c:pt>
                <c:pt idx="77">
                  <c:v>120.5</c:v>
                </c:pt>
                <c:pt idx="78">
                  <c:v>131</c:v>
                </c:pt>
                <c:pt idx="79">
                  <c:v>124</c:v>
                </c:pt>
                <c:pt idx="80">
                  <c:v>119.5</c:v>
                </c:pt>
                <c:pt idx="81">
                  <c:v>110</c:v>
                </c:pt>
                <c:pt idx="82">
                  <c:v>130.5</c:v>
                </c:pt>
                <c:pt idx="83">
                  <c:v>124</c:v>
                </c:pt>
                <c:pt idx="84">
                  <c:v>123</c:v>
                </c:pt>
                <c:pt idx="85">
                  <c:v>122.5</c:v>
                </c:pt>
                <c:pt idx="86">
                  <c:v>119</c:v>
                </c:pt>
                <c:pt idx="87">
                  <c:v>124</c:v>
                </c:pt>
                <c:pt idx="88">
                  <c:v>111</c:v>
                </c:pt>
                <c:pt idx="89">
                  <c:v>108</c:v>
                </c:pt>
                <c:pt idx="90">
                  <c:v>126.5</c:v>
                </c:pt>
                <c:pt idx="91">
                  <c:v>124.5</c:v>
                </c:pt>
                <c:pt idx="92">
                  <c:v>123.5</c:v>
                </c:pt>
                <c:pt idx="93">
                  <c:v>120.5</c:v>
                </c:pt>
                <c:pt idx="94">
                  <c:v>115.5</c:v>
                </c:pt>
                <c:pt idx="95">
                  <c:v>122</c:v>
                </c:pt>
                <c:pt idx="96">
                  <c:v>124</c:v>
                </c:pt>
                <c:pt idx="97">
                  <c:v>123</c:v>
                </c:pt>
                <c:pt idx="98">
                  <c:v>123</c:v>
                </c:pt>
                <c:pt idx="99">
                  <c:v>119</c:v>
                </c:pt>
                <c:pt idx="100">
                  <c:v>122</c:v>
                </c:pt>
                <c:pt idx="101">
                  <c:v>118</c:v>
                </c:pt>
                <c:pt idx="102">
                  <c:v>102.5</c:v>
                </c:pt>
                <c:pt idx="103">
                  <c:v>125</c:v>
                </c:pt>
                <c:pt idx="104">
                  <c:v>125.5</c:v>
                </c:pt>
                <c:pt idx="105">
                  <c:v>123</c:v>
                </c:pt>
                <c:pt idx="106">
                  <c:v>124</c:v>
                </c:pt>
                <c:pt idx="107">
                  <c:v>115</c:v>
                </c:pt>
                <c:pt idx="108">
                  <c:v>120</c:v>
                </c:pt>
                <c:pt idx="109">
                  <c:v>120.5</c:v>
                </c:pt>
                <c:pt idx="110">
                  <c:v>124.5</c:v>
                </c:pt>
                <c:pt idx="111">
                  <c:v>124</c:v>
                </c:pt>
                <c:pt idx="112">
                  <c:v>120.5</c:v>
                </c:pt>
                <c:pt idx="113">
                  <c:v>121</c:v>
                </c:pt>
                <c:pt idx="114">
                  <c:v>118.5</c:v>
                </c:pt>
                <c:pt idx="115">
                  <c:v>108.5</c:v>
                </c:pt>
                <c:pt idx="116">
                  <c:v>118</c:v>
                </c:pt>
                <c:pt idx="117">
                  <c:v>126</c:v>
                </c:pt>
                <c:pt idx="118">
                  <c:v>124</c:v>
                </c:pt>
                <c:pt idx="119">
                  <c:v>123</c:v>
                </c:pt>
                <c:pt idx="120">
                  <c:v>118</c:v>
                </c:pt>
              </c:numCache>
            </c:numRef>
          </c:val>
        </c:ser>
        <c:ser>
          <c:idx val="2"/>
          <c:order val="2"/>
          <c:tx>
            <c:strRef>
              <c:f>Sheet2!$K$1</c:f>
              <c:strCache>
                <c:ptCount val="1"/>
                <c:pt idx="0">
                  <c:v>GC Writes</c:v>
                </c:pt>
              </c:strCache>
            </c:strRef>
          </c:tx>
          <c:spPr>
            <a:ln>
              <a:solidFill>
                <a:schemeClr val="tx1"/>
              </a:solidFill>
              <a:prstDash val="solid"/>
            </a:ln>
          </c:spPr>
          <c:marker>
            <c:symbol val="none"/>
          </c:marker>
          <c:cat>
            <c:numRef>
              <c:f>Sheet2!$H$2:$H$122</c:f>
              <c:numCache>
                <c:formatCode>General</c:formatCode>
                <c:ptCount val="12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</c:numCache>
            </c:numRef>
          </c:cat>
          <c:val>
            <c:numRef>
              <c:f>Sheet2!$K$2:$K$122</c:f>
              <c:numCache>
                <c:formatCode>General</c:formatCode>
                <c:ptCount val="121"/>
                <c:pt idx="0">
                  <c:v>0.76000000000000145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12.510000000000005</c:v>
                </c:pt>
                <c:pt idx="33">
                  <c:v>47.5</c:v>
                </c:pt>
                <c:pt idx="34">
                  <c:v>42.45</c:v>
                </c:pt>
                <c:pt idx="35">
                  <c:v>48.41</c:v>
                </c:pt>
                <c:pt idx="36">
                  <c:v>50.240000000000009</c:v>
                </c:pt>
                <c:pt idx="37">
                  <c:v>49.64</c:v>
                </c:pt>
                <c:pt idx="38">
                  <c:v>48.95</c:v>
                </c:pt>
                <c:pt idx="39">
                  <c:v>47.95</c:v>
                </c:pt>
                <c:pt idx="40">
                  <c:v>45.290000000000013</c:v>
                </c:pt>
                <c:pt idx="41">
                  <c:v>46.39</c:v>
                </c:pt>
                <c:pt idx="42">
                  <c:v>48.900000000000006</c:v>
                </c:pt>
                <c:pt idx="43">
                  <c:v>46.31</c:v>
                </c:pt>
                <c:pt idx="44">
                  <c:v>48.43</c:v>
                </c:pt>
                <c:pt idx="45">
                  <c:v>48.210000000000008</c:v>
                </c:pt>
                <c:pt idx="46">
                  <c:v>49.02</c:v>
                </c:pt>
                <c:pt idx="47">
                  <c:v>42.92</c:v>
                </c:pt>
                <c:pt idx="48">
                  <c:v>41.43</c:v>
                </c:pt>
                <c:pt idx="49">
                  <c:v>50.8</c:v>
                </c:pt>
                <c:pt idx="50">
                  <c:v>47.54</c:v>
                </c:pt>
                <c:pt idx="51">
                  <c:v>50.430000000000007</c:v>
                </c:pt>
                <c:pt idx="52">
                  <c:v>48.42</c:v>
                </c:pt>
                <c:pt idx="53">
                  <c:v>45.690000000000012</c:v>
                </c:pt>
                <c:pt idx="54">
                  <c:v>46.100000000000009</c:v>
                </c:pt>
                <c:pt idx="55">
                  <c:v>47.75</c:v>
                </c:pt>
                <c:pt idx="56">
                  <c:v>51.879999999999995</c:v>
                </c:pt>
                <c:pt idx="57">
                  <c:v>48.27000000000001</c:v>
                </c:pt>
                <c:pt idx="58">
                  <c:v>46.44</c:v>
                </c:pt>
                <c:pt idx="59">
                  <c:v>44.91</c:v>
                </c:pt>
                <c:pt idx="60">
                  <c:v>45.92</c:v>
                </c:pt>
                <c:pt idx="61">
                  <c:v>44.97</c:v>
                </c:pt>
                <c:pt idx="62">
                  <c:v>45.45</c:v>
                </c:pt>
                <c:pt idx="63">
                  <c:v>50.960000000000008</c:v>
                </c:pt>
                <c:pt idx="64">
                  <c:v>46.81</c:v>
                </c:pt>
                <c:pt idx="65">
                  <c:v>47.05</c:v>
                </c:pt>
                <c:pt idx="66">
                  <c:v>48.3</c:v>
                </c:pt>
                <c:pt idx="67">
                  <c:v>45.9</c:v>
                </c:pt>
                <c:pt idx="68">
                  <c:v>47.97</c:v>
                </c:pt>
                <c:pt idx="69">
                  <c:v>51.290000000000013</c:v>
                </c:pt>
                <c:pt idx="70">
                  <c:v>47.57</c:v>
                </c:pt>
                <c:pt idx="71">
                  <c:v>48.77000000000001</c:v>
                </c:pt>
                <c:pt idx="72">
                  <c:v>26.419999999999987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</c:numCache>
            </c:numRef>
          </c:val>
        </c:ser>
        <c:marker val="1"/>
        <c:axId val="76798976"/>
        <c:axId val="76809344"/>
      </c:lineChart>
      <c:catAx>
        <c:axId val="7679897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altLang="en-US" sz="1600"/>
                  <a:t>Time (s)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6809344"/>
        <c:crosses val="autoZero"/>
        <c:auto val="1"/>
        <c:lblAlgn val="ctr"/>
        <c:lblOffset val="100"/>
        <c:tickLblSkip val="10"/>
        <c:tickMarkSkip val="10"/>
      </c:catAx>
      <c:valAx>
        <c:axId val="76809344"/>
        <c:scaling>
          <c:orientation val="minMax"/>
          <c:max val="25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en-US" altLang="en-US" sz="1600"/>
                  <a:t>Throughput (MB/s)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67989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1319444444444462"/>
          <c:y val="8.2757363662875741E-2"/>
          <c:w val="0.45347222222222283"/>
          <c:h val="0.27892935258092733"/>
        </c:manualLayout>
      </c:layout>
      <c:overlay val="1"/>
      <c:spPr>
        <a:solidFill>
          <a:schemeClr val="bg1"/>
        </a:solidFill>
      </c:spPr>
      <c:txPr>
        <a:bodyPr/>
        <a:lstStyle/>
        <a:p>
          <a:pPr>
            <a:defRPr sz="1400"/>
          </a:pPr>
          <a:endParaRPr lang="en-US"/>
        </a:p>
      </c:txPr>
    </c:legend>
    <c:plotVisOnly val="1"/>
  </c:chart>
  <c:spPr>
    <a:ln>
      <a:noFill/>
    </a:ln>
  </c:sp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sz="2400" b="0" dirty="0" smtClean="0"/>
              <a:t>Average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rgbClr val="C00000"/>
                </a:solidFill>
              </a:rPr>
              <a:t>Application</a:t>
            </a:r>
            <a:r>
              <a:rPr lang="en-US" sz="2400" dirty="0" smtClean="0"/>
              <a:t> </a:t>
            </a:r>
            <a:r>
              <a:rPr lang="en-US" sz="2400" b="0" dirty="0" smtClean="0"/>
              <a:t>Throughput</a:t>
            </a:r>
            <a:endParaRPr lang="en-US" sz="2400" b="0" dirty="0"/>
          </a:p>
        </c:rich>
      </c:tx>
      <c:layout>
        <c:manualLayout>
          <c:xMode val="edge"/>
          <c:yMode val="edge"/>
          <c:x val="0.16068419688279711"/>
          <c:y val="2.0408163265306135E-2"/>
        </c:manualLayout>
      </c:layout>
    </c:title>
    <c:plotArea>
      <c:layout/>
      <c:bar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Throughput</c:v>
                </c:pt>
              </c:strCache>
            </c:strRef>
          </c:tx>
          <c:spPr>
            <a:solidFill>
              <a:schemeClr val="accent2"/>
            </a:solidFill>
            <a:ln w="25400" cap="flat" cmpd="sng" algn="ctr">
              <a:solidFill>
                <a:schemeClr val="accent2">
                  <a:shade val="50000"/>
                </a:schemeClr>
              </a:solidFill>
              <a:prstDash val="solid"/>
            </a:ln>
            <a:effectLst/>
          </c:spPr>
          <c:cat>
            <c:strRef>
              <c:f>Sheet1!$B$1:$C$1</c:f>
              <c:strCache>
                <c:ptCount val="2"/>
                <c:pt idx="0">
                  <c:v>No GC</c:v>
                </c:pt>
                <c:pt idx="1">
                  <c:v>CIB GC</c:v>
                </c:pt>
              </c:strCache>
            </c:strRef>
          </c:cat>
          <c:val>
            <c:numRef>
              <c:f>Sheet1!$B$2:$C$2</c:f>
              <c:numCache>
                <c:formatCode>General</c:formatCode>
                <c:ptCount val="2"/>
                <c:pt idx="0">
                  <c:v>121.58</c:v>
                </c:pt>
                <c:pt idx="1">
                  <c:v>119.61</c:v>
                </c:pt>
              </c:numCache>
            </c:numRef>
          </c:val>
        </c:ser>
        <c:gapWidth val="321"/>
        <c:axId val="76866688"/>
        <c:axId val="76868224"/>
      </c:barChart>
      <c:catAx>
        <c:axId val="76866688"/>
        <c:scaling>
          <c:orientation val="minMax"/>
        </c:scaling>
        <c:axPos val="b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6868224"/>
        <c:crosses val="autoZero"/>
        <c:auto val="1"/>
        <c:lblAlgn val="ctr"/>
        <c:lblOffset val="100"/>
      </c:catAx>
      <c:valAx>
        <c:axId val="76868224"/>
        <c:scaling>
          <c:orientation val="minMax"/>
          <c:max val="130"/>
          <c:min val="0"/>
        </c:scaling>
        <c:axPos val="l"/>
        <c:title>
          <c:tx>
            <c:rich>
              <a:bodyPr rot="-5400000" vert="horz"/>
              <a:lstStyle/>
              <a:p>
                <a:pPr>
                  <a:defRPr sz="2400"/>
                </a:pPr>
                <a:r>
                  <a:rPr lang="en-US" altLang="en-US" sz="2400"/>
                  <a:t>Throughput (MB/s)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76866688"/>
        <c:crosses val="autoZero"/>
        <c:crossBetween val="between"/>
      </c:valAx>
    </c:plotArea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6688" y="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E5B9C5-D3D2-46F8-BB25-C6EB9C1FAB4A}" type="datetimeFigureOut">
              <a:rPr lang="en-US" smtClean="0"/>
              <a:pPr/>
              <a:t>6/16/2012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920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6688" y="883920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AD5860-9D8D-421A-9C23-59C71E5C8C4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41967" cy="465296"/>
          </a:xfrm>
          <a:prstGeom prst="rect">
            <a:avLst/>
          </a:prstGeom>
        </p:spPr>
        <p:txBody>
          <a:bodyPr vert="horz" lIns="93287" tIns="46643" rIns="93287" bIns="4664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4" y="1"/>
            <a:ext cx="3041967" cy="465296"/>
          </a:xfrm>
          <a:prstGeom prst="rect">
            <a:avLst/>
          </a:prstGeom>
        </p:spPr>
        <p:txBody>
          <a:bodyPr vert="horz" lIns="93287" tIns="46643" rIns="93287" bIns="46643" rtlCol="0"/>
          <a:lstStyle>
            <a:lvl1pPr algn="r">
              <a:defRPr sz="1200"/>
            </a:lvl1pPr>
          </a:lstStyle>
          <a:p>
            <a:fld id="{38D39446-ADD7-4E66-867D-25CAFC6AA31A}" type="datetimeFigureOut">
              <a:rPr lang="en-US" smtClean="0"/>
              <a:pPr/>
              <a:t>6/16/2012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1375" cy="3489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87" tIns="46643" rIns="93287" bIns="4664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20315"/>
            <a:ext cx="5615940" cy="4187666"/>
          </a:xfrm>
          <a:prstGeom prst="rect">
            <a:avLst/>
          </a:prstGeom>
        </p:spPr>
        <p:txBody>
          <a:bodyPr vert="horz" lIns="93287" tIns="46643" rIns="93287" bIns="4664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39014"/>
            <a:ext cx="3041967" cy="465296"/>
          </a:xfrm>
          <a:prstGeom prst="rect">
            <a:avLst/>
          </a:prstGeom>
        </p:spPr>
        <p:txBody>
          <a:bodyPr vert="horz" lIns="93287" tIns="46643" rIns="93287" bIns="4664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4" y="8839014"/>
            <a:ext cx="3041967" cy="465296"/>
          </a:xfrm>
          <a:prstGeom prst="rect">
            <a:avLst/>
          </a:prstGeom>
        </p:spPr>
        <p:txBody>
          <a:bodyPr vert="horz" lIns="93287" tIns="46643" rIns="93287" bIns="46643" rtlCol="0" anchor="b"/>
          <a:lstStyle>
            <a:lvl1pPr algn="r">
              <a:defRPr sz="1200"/>
            </a:lvl1pPr>
          </a:lstStyle>
          <a:p>
            <a:fld id="{0876817F-1EE1-435F-A135-07451B3CA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817F-1EE1-435F-A135-07451B3CAE6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2667000" y="6427694"/>
            <a:ext cx="1600200" cy="365125"/>
          </a:xfrm>
        </p:spPr>
        <p:txBody>
          <a:bodyPr/>
          <a:lstStyle/>
          <a:p>
            <a:fld id="{BEB95DE3-18B5-44C3-BAF3-3C34152108C4}" type="datetime1">
              <a:rPr lang="en-US" smtClean="0"/>
              <a:pPr/>
              <a:t>6/16/2012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267200" y="6427694"/>
            <a:ext cx="28194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그림 6" descr="CS_2line_a_red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6200" y="6392657"/>
            <a:ext cx="2438400" cy="46534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4629F-9569-4C97-B977-9131495DC6C3}" type="datetime1">
              <a:rPr lang="en-US" smtClean="0"/>
              <a:pPr/>
              <a:t>6/16/2012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D31E-5AB3-48EF-AB8F-372BBC69BB17}" type="datetime1">
              <a:rPr lang="en-US" smtClean="0"/>
              <a:pPr/>
              <a:t>6/16/2012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DDF62-917C-4447-88EF-1CD53E0A7B27}" type="datetime1">
              <a:rPr lang="en-US" smtClean="0"/>
              <a:pPr/>
              <a:t>6/16/2012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2EE5F-5B46-4968-9AA3-AE826E227784}" type="datetime1">
              <a:rPr lang="en-US" smtClean="0"/>
              <a:pPr/>
              <a:t>6/16/2012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382A5-1D84-4A59-A95D-2E1A0E5AF09B}" type="datetime1">
              <a:rPr lang="en-US" smtClean="0"/>
              <a:pPr/>
              <a:t>6/16/2012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0F06B-8679-468B-A165-8BC09AE2ACC3}" type="datetime1">
              <a:rPr lang="en-US" smtClean="0"/>
              <a:pPr/>
              <a:t>6/16/2012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735E0-A9F3-4216-B403-1B1661795E35}" type="datetime1">
              <a:rPr lang="en-US" smtClean="0"/>
              <a:pPr/>
              <a:t>6/16/2012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06EDF-9169-4331-85FB-85B6C2DF70D2}" type="datetime1">
              <a:rPr lang="en-US" smtClean="0"/>
              <a:pPr/>
              <a:t>6/16/2012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F34A2-FCFC-42B1-A7C2-D440EE9B0811}" type="datetime1">
              <a:rPr lang="en-US" smtClean="0"/>
              <a:pPr/>
              <a:t>6/16/2012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F8105-F90E-4ECE-AE47-FE7615D3795B}" type="datetime1">
              <a:rPr lang="en-US" smtClean="0"/>
              <a:pPr/>
              <a:t>6/16/2012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그룹 9"/>
          <p:cNvGrpSpPr/>
          <p:nvPr userDrawn="1"/>
        </p:nvGrpSpPr>
        <p:grpSpPr>
          <a:xfrm>
            <a:off x="0" y="6367548"/>
            <a:ext cx="9144000" cy="490452"/>
            <a:chOff x="0" y="6367548"/>
            <a:chExt cx="9144000" cy="490452"/>
          </a:xfrm>
        </p:grpSpPr>
        <p:pic>
          <p:nvPicPr>
            <p:cNvPr id="7" name="Picture 6" descr="cu_logo_sml_150_ppt.jpg                                        000B7307&#10;MPF28 Panther                  BD8AC844:"/>
            <p:cNvPicPr>
              <a:picLocks noChangeAspect="1" noChangeArrowheads="1"/>
            </p:cNvPicPr>
            <p:nvPr userDrawn="1"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0" y="6367548"/>
              <a:ext cx="4572000" cy="490452"/>
            </a:xfrm>
            <a:prstGeom prst="rect">
              <a:avLst/>
            </a:prstGeom>
            <a:noFill/>
          </p:spPr>
        </p:pic>
        <p:pic>
          <p:nvPicPr>
            <p:cNvPr id="8" name="Picture 6" descr="cu_logo_sml_150_ppt.jpg                                        000B7307&#10;MPF28 Panther                  BD8AC844:"/>
            <p:cNvPicPr>
              <a:picLocks noChangeAspect="1" noChangeArrowheads="1"/>
            </p:cNvPicPr>
            <p:nvPr userDrawn="1"/>
          </p:nvPicPr>
          <p:blipFill>
            <a:blip r:embed="rId13" cstate="print"/>
            <a:srcRect l="50000"/>
            <a:stretch>
              <a:fillRect/>
            </a:stretch>
          </p:blipFill>
          <p:spPr bwMode="auto">
            <a:xfrm>
              <a:off x="6858000" y="6367548"/>
              <a:ext cx="2286000" cy="490452"/>
            </a:xfrm>
            <a:prstGeom prst="rect">
              <a:avLst/>
            </a:prstGeom>
            <a:noFill/>
          </p:spPr>
        </p:pic>
        <p:pic>
          <p:nvPicPr>
            <p:cNvPr id="9" name="Picture 6" descr="cu_logo_sml_150_ppt.jpg                                        000B7307&#10;MPF28 Panther                  BD8AC844:"/>
            <p:cNvPicPr>
              <a:picLocks noChangeAspect="1" noChangeArrowheads="1"/>
            </p:cNvPicPr>
            <p:nvPr userDrawn="1"/>
          </p:nvPicPr>
          <p:blipFill>
            <a:blip r:embed="rId13" cstate="print"/>
            <a:srcRect l="50000"/>
            <a:stretch>
              <a:fillRect/>
            </a:stretch>
          </p:blipFill>
          <p:spPr bwMode="auto">
            <a:xfrm>
              <a:off x="4572000" y="6367548"/>
              <a:ext cx="2286000" cy="490452"/>
            </a:xfrm>
            <a:prstGeom prst="rect">
              <a:avLst/>
            </a:prstGeom>
            <a:noFill/>
          </p:spPr>
        </p:pic>
      </p:grp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 smtClean="0"/>
              <a:t>마스터 제목 스타일 편집</a:t>
            </a:r>
            <a:endParaRPr 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066800"/>
            <a:ext cx="8229600" cy="5059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2667000" y="6427694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75EC9B1C-6652-46CD-870E-88C41E01F5B3}" type="datetime1">
              <a:rPr lang="en-US" smtClean="0"/>
              <a:pPr/>
              <a:t>6/16/2012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267200" y="6427694"/>
            <a:ext cx="2819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086600" y="6427694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3C1D1787-1D31-4DE7-8BF8-5D50841E677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그림 10" descr="CS_2line_a_red.gif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76200" y="6392657"/>
            <a:ext cx="2438400" cy="46534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0307" y="304800"/>
            <a:ext cx="2647493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0" y="3810000"/>
            <a:ext cx="9144000" cy="2362200"/>
          </a:xfrm>
        </p:spPr>
        <p:txBody>
          <a:bodyPr>
            <a:normAutofit lnSpcReduction="10000"/>
          </a:bodyPr>
          <a:lstStyle/>
          <a:p>
            <a:endParaRPr lang="en-US" sz="3000" dirty="0" smtClean="0">
              <a:solidFill>
                <a:schemeClr val="tx1"/>
              </a:solidFill>
            </a:endParaRPr>
          </a:p>
          <a:p>
            <a:r>
              <a:rPr lang="en-US" sz="3000" dirty="0" err="1" smtClean="0">
                <a:solidFill>
                  <a:schemeClr val="tx1"/>
                </a:solidFill>
              </a:rPr>
              <a:t>Ji</a:t>
            </a:r>
            <a:r>
              <a:rPr lang="en-US" sz="3000" dirty="0" smtClean="0">
                <a:solidFill>
                  <a:schemeClr val="tx1"/>
                </a:solidFill>
              </a:rPr>
              <a:t>-Yong Shin </a:t>
            </a:r>
            <a:endParaRPr lang="en-US" sz="300" dirty="0" smtClean="0">
              <a:solidFill>
                <a:schemeClr val="tx1"/>
              </a:solidFill>
            </a:endParaRPr>
          </a:p>
          <a:p>
            <a:r>
              <a:rPr lang="en-US" sz="3000" dirty="0" smtClean="0">
                <a:solidFill>
                  <a:schemeClr val="tx1"/>
                </a:solidFill>
              </a:rPr>
              <a:t>Cornell University</a:t>
            </a:r>
          </a:p>
          <a:p>
            <a:endParaRPr lang="en-US" sz="800" dirty="0" smtClean="0">
              <a:solidFill>
                <a:schemeClr val="tx1"/>
              </a:solidFill>
            </a:endParaRPr>
          </a:p>
          <a:p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In collaboration with Mahesh </a:t>
            </a:r>
            <a:r>
              <a:rPr lang="en-US" sz="1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Balakrishnan</a:t>
            </a: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(MSR SVC), Tudor Marian (Google), </a:t>
            </a:r>
          </a:p>
          <a:p>
            <a:r>
              <a:rPr lang="en-US" sz="1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Lakshmi</a:t>
            </a: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Ganesh</a:t>
            </a: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(UT Austin), and Hakim </a:t>
            </a:r>
            <a:r>
              <a:rPr lang="en-US" sz="1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Weatherspoon</a:t>
            </a: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(Cornell)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2921387" y="3244334"/>
            <a:ext cx="33012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HotStorage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Talk on June 13, 2012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/>
          <a:lstStyle/>
          <a:p>
            <a:r>
              <a:rPr lang="en-US" dirty="0" smtClean="0"/>
              <a:t>Gecko: A Contention-Oblivious Design for Cloud Storage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Gecko: Chain logging Design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/>
              <a:t>Cutting the log tail from the body</a:t>
            </a:r>
          </a:p>
          <a:p>
            <a:pPr lvl="1"/>
            <a:r>
              <a:rPr lang="en-US" sz="2400" dirty="0" smtClean="0"/>
              <a:t>GC reads do not interrupt the sequential write</a:t>
            </a:r>
          </a:p>
          <a:p>
            <a:pPr lvl="1"/>
            <a:r>
              <a:rPr lang="en-US" sz="2400" dirty="0" smtClean="0"/>
              <a:t>1 </a:t>
            </a:r>
            <a:r>
              <a:rPr lang="en-US" sz="2400" dirty="0" err="1" smtClean="0"/>
              <a:t>uncontended</a:t>
            </a:r>
            <a:r>
              <a:rPr lang="en-US" sz="2400" dirty="0" smtClean="0"/>
              <a:t> drive  &gt;&gt;</a:t>
            </a:r>
            <a:r>
              <a:rPr lang="en-US" sz="2400" i="1" dirty="0" smtClean="0"/>
              <a:t>faster</a:t>
            </a:r>
            <a:r>
              <a:rPr lang="en-US" sz="2400" dirty="0" smtClean="0"/>
              <a:t>&gt;&gt; </a:t>
            </a:r>
            <a:r>
              <a:rPr lang="en-US" sz="2400" i="1" dirty="0" smtClean="0"/>
              <a:t> N </a:t>
            </a:r>
            <a:r>
              <a:rPr lang="en-US" sz="2400" dirty="0" smtClean="0"/>
              <a:t>contended drives</a:t>
            </a:r>
            <a:endParaRPr lang="en-US" sz="2400" dirty="0"/>
          </a:p>
        </p:txBody>
      </p:sp>
      <p:sp>
        <p:nvSpPr>
          <p:cNvPr id="4" name="원통 3"/>
          <p:cNvSpPr/>
          <p:nvPr/>
        </p:nvSpPr>
        <p:spPr>
          <a:xfrm>
            <a:off x="5867400" y="4343400"/>
            <a:ext cx="1143000" cy="1295400"/>
          </a:xfrm>
          <a:prstGeom prst="can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Disk 2</a:t>
            </a:r>
            <a:endParaRPr lang="en-US" sz="2400" dirty="0"/>
          </a:p>
        </p:txBody>
      </p:sp>
      <p:sp>
        <p:nvSpPr>
          <p:cNvPr id="5" name="원통 4"/>
          <p:cNvSpPr/>
          <p:nvPr/>
        </p:nvSpPr>
        <p:spPr>
          <a:xfrm>
            <a:off x="3991428" y="4343400"/>
            <a:ext cx="1143000" cy="1295400"/>
          </a:xfrm>
          <a:prstGeom prst="can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Disk 1</a:t>
            </a:r>
            <a:endParaRPr lang="en-US" sz="2400" dirty="0"/>
          </a:p>
        </p:txBody>
      </p:sp>
      <p:sp>
        <p:nvSpPr>
          <p:cNvPr id="6" name="원통 5"/>
          <p:cNvSpPr/>
          <p:nvPr/>
        </p:nvSpPr>
        <p:spPr>
          <a:xfrm>
            <a:off x="2133600" y="4343400"/>
            <a:ext cx="1143000" cy="1295400"/>
          </a:xfrm>
          <a:prstGeom prst="can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Disk 0</a:t>
            </a:r>
            <a:endParaRPr lang="en-US" sz="2400" dirty="0"/>
          </a:p>
        </p:txBody>
      </p:sp>
      <p:cxnSp>
        <p:nvCxnSpPr>
          <p:cNvPr id="8" name="직선 화살표 연결선 7"/>
          <p:cNvCxnSpPr>
            <a:stCxn id="6" idx="4"/>
            <a:endCxn id="5" idx="2"/>
          </p:cNvCxnSpPr>
          <p:nvPr/>
        </p:nvCxnSpPr>
        <p:spPr>
          <a:xfrm>
            <a:off x="3276600" y="4991100"/>
            <a:ext cx="71482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직선 화살표 연결선 9"/>
          <p:cNvCxnSpPr>
            <a:stCxn id="5" idx="4"/>
            <a:endCxn id="4" idx="2"/>
          </p:cNvCxnSpPr>
          <p:nvPr/>
        </p:nvCxnSpPr>
        <p:spPr>
          <a:xfrm>
            <a:off x="5134428" y="4991100"/>
            <a:ext cx="73297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hape 11"/>
          <p:cNvCxnSpPr>
            <a:stCxn id="4" idx="4"/>
            <a:endCxn id="6" idx="2"/>
          </p:cNvCxnSpPr>
          <p:nvPr/>
        </p:nvCxnSpPr>
        <p:spPr>
          <a:xfrm flipH="1">
            <a:off x="2133600" y="4991100"/>
            <a:ext cx="4876800" cy="12700"/>
          </a:xfrm>
          <a:prstGeom prst="bentConnector5">
            <a:avLst>
              <a:gd name="adj1" fmla="val -5878"/>
              <a:gd name="adj2" fmla="val 8157144"/>
              <a:gd name="adj3" fmla="val 106474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아래쪽 화살표 16"/>
          <p:cNvSpPr/>
          <p:nvPr/>
        </p:nvSpPr>
        <p:spPr>
          <a:xfrm>
            <a:off x="1600200" y="2743200"/>
            <a:ext cx="1143000" cy="990600"/>
          </a:xfrm>
          <a:prstGeom prst="downArrow">
            <a:avLst>
              <a:gd name="adj1" fmla="val 50000"/>
              <a:gd name="adj2" fmla="val 4707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Log</a:t>
            </a:r>
          </a:p>
          <a:p>
            <a:pPr algn="ctr"/>
            <a:r>
              <a:rPr lang="en-US" b="1" dirty="0" smtClean="0"/>
              <a:t>Tail</a:t>
            </a:r>
            <a:endParaRPr lang="en-US" b="1" dirty="0"/>
          </a:p>
        </p:txBody>
      </p:sp>
      <p:sp>
        <p:nvSpPr>
          <p:cNvPr id="18" name="직사각형 17"/>
          <p:cNvSpPr/>
          <p:nvPr/>
        </p:nvSpPr>
        <p:spPr>
          <a:xfrm>
            <a:off x="2133600" y="3886200"/>
            <a:ext cx="1143000" cy="228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직사각형 18"/>
          <p:cNvSpPr/>
          <p:nvPr/>
        </p:nvSpPr>
        <p:spPr>
          <a:xfrm>
            <a:off x="3962400" y="3886200"/>
            <a:ext cx="1143000" cy="228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직사각형 19"/>
          <p:cNvSpPr/>
          <p:nvPr/>
        </p:nvSpPr>
        <p:spPr>
          <a:xfrm>
            <a:off x="5867400" y="3886200"/>
            <a:ext cx="1143000" cy="228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28600" y="3581400"/>
            <a:ext cx="1752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Physical </a:t>
            </a:r>
            <a:r>
              <a:rPr lang="en-US" sz="2400" dirty="0" err="1" smtClean="0"/>
              <a:t>Addr</a:t>
            </a:r>
            <a:r>
              <a:rPr lang="en-US" sz="2400" dirty="0" smtClean="0"/>
              <a:t> Space</a:t>
            </a:r>
            <a:endParaRPr lang="en-US" sz="2400" dirty="0"/>
          </a:p>
        </p:txBody>
      </p:sp>
      <p:sp>
        <p:nvSpPr>
          <p:cNvPr id="22" name="직사각형 21"/>
          <p:cNvSpPr/>
          <p:nvPr/>
        </p:nvSpPr>
        <p:spPr>
          <a:xfrm>
            <a:off x="2133600" y="3886200"/>
            <a:ext cx="11430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직사각형 22"/>
          <p:cNvSpPr/>
          <p:nvPr/>
        </p:nvSpPr>
        <p:spPr>
          <a:xfrm>
            <a:off x="3962400" y="3886200"/>
            <a:ext cx="11430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직사각형 23"/>
          <p:cNvSpPr/>
          <p:nvPr/>
        </p:nvSpPr>
        <p:spPr>
          <a:xfrm>
            <a:off x="5867400" y="3886200"/>
            <a:ext cx="3048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그룹 24"/>
          <p:cNvGrpSpPr/>
          <p:nvPr/>
        </p:nvGrpSpPr>
        <p:grpSpPr>
          <a:xfrm>
            <a:off x="2286000" y="2743200"/>
            <a:ext cx="762000" cy="1371600"/>
            <a:chOff x="2286000" y="2057400"/>
            <a:chExt cx="762000" cy="1371600"/>
          </a:xfrm>
        </p:grpSpPr>
        <p:sp>
          <p:nvSpPr>
            <p:cNvPr id="27" name="폭발 1 26"/>
            <p:cNvSpPr/>
            <p:nvPr/>
          </p:nvSpPr>
          <p:spPr>
            <a:xfrm>
              <a:off x="2286000" y="2819400"/>
              <a:ext cx="762000" cy="609600"/>
            </a:xfrm>
            <a:prstGeom prst="irregularSeal1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왼쪽 화살표 25"/>
            <p:cNvSpPr/>
            <p:nvPr/>
          </p:nvSpPr>
          <p:spPr>
            <a:xfrm rot="16200000">
              <a:off x="2095500" y="2324100"/>
              <a:ext cx="1066800" cy="533400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GC</a:t>
              </a:r>
              <a:endParaRPr lang="en-US" sz="2400" dirty="0"/>
            </a:p>
          </p:txBody>
        </p:sp>
      </p:grpSp>
      <p:grpSp>
        <p:nvGrpSpPr>
          <p:cNvPr id="28" name="그룹 27"/>
          <p:cNvGrpSpPr/>
          <p:nvPr/>
        </p:nvGrpSpPr>
        <p:grpSpPr>
          <a:xfrm>
            <a:off x="2895600" y="2507397"/>
            <a:ext cx="2743200" cy="1302603"/>
            <a:chOff x="1981200" y="1752600"/>
            <a:chExt cx="2743200" cy="1302603"/>
          </a:xfrm>
        </p:grpSpPr>
        <p:sp>
          <p:nvSpPr>
            <p:cNvPr id="29" name="아래로 구부러진 화살표 28"/>
            <p:cNvSpPr/>
            <p:nvPr/>
          </p:nvSpPr>
          <p:spPr>
            <a:xfrm>
              <a:off x="1981200" y="1752600"/>
              <a:ext cx="2743200" cy="533400"/>
            </a:xfrm>
            <a:prstGeom prst="curvedDownArrow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981200" y="1854874"/>
              <a:ext cx="27432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Garbage </a:t>
              </a:r>
            </a:p>
            <a:p>
              <a:pPr algn="ctr"/>
              <a:r>
                <a:rPr lang="en-US" sz="2400" b="1" dirty="0" smtClean="0"/>
                <a:t>Collection</a:t>
              </a:r>
            </a:p>
            <a:p>
              <a:pPr algn="ctr"/>
              <a:r>
                <a:rPr lang="en-US" sz="2400" b="1" dirty="0" smtClean="0"/>
                <a:t>from Log Head</a:t>
              </a:r>
              <a:endParaRPr lang="en-US" sz="2400" b="1" dirty="0"/>
            </a:p>
          </p:txBody>
        </p:sp>
      </p:grpSp>
      <p:sp>
        <p:nvSpPr>
          <p:cNvPr id="33" name="원통 32"/>
          <p:cNvSpPr/>
          <p:nvPr/>
        </p:nvSpPr>
        <p:spPr>
          <a:xfrm>
            <a:off x="2133600" y="4343400"/>
            <a:ext cx="1143000" cy="1295400"/>
          </a:xfrm>
          <a:prstGeom prst="can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Disk 0</a:t>
            </a:r>
            <a:endParaRPr lang="en-US" sz="2400" dirty="0"/>
          </a:p>
        </p:txBody>
      </p:sp>
      <p:sp>
        <p:nvSpPr>
          <p:cNvPr id="34" name="원통 33"/>
          <p:cNvSpPr/>
          <p:nvPr/>
        </p:nvSpPr>
        <p:spPr>
          <a:xfrm>
            <a:off x="3991428" y="4343400"/>
            <a:ext cx="1143000" cy="1295400"/>
          </a:xfrm>
          <a:prstGeom prst="can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Disk 1</a:t>
            </a:r>
            <a:endParaRPr lang="en-US" sz="2400" dirty="0"/>
          </a:p>
        </p:txBody>
      </p:sp>
      <p:sp>
        <p:nvSpPr>
          <p:cNvPr id="37" name="원통 36"/>
          <p:cNvSpPr/>
          <p:nvPr/>
        </p:nvSpPr>
        <p:spPr>
          <a:xfrm>
            <a:off x="5867400" y="4343400"/>
            <a:ext cx="1143000" cy="1295400"/>
          </a:xfrm>
          <a:prstGeom prst="can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Disk 2</a:t>
            </a:r>
            <a:endParaRPr lang="en-US" sz="2400" dirty="0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38728E-6 L 0.19583 -1.38728E-6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583 -1.38728E-6 L 0.40417 -1.38728E-6 " pathEditMode="relative" rAng="0" ptsTypes="AA">
                                      <p:cBhvr>
                                        <p:cTn id="20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0417 -1.38728E-6 L 0.4375 -1.38728E-6 " pathEditMode="relative" rAng="0" ptsTypes="AA">
                                      <p:cBhvr>
                                        <p:cTn id="3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0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17" grpId="2" animBg="1"/>
      <p:bldP spid="22" grpId="0" animBg="1"/>
      <p:bldP spid="23" grpId="0" animBg="1"/>
      <p:bldP spid="24" grpId="0" animBg="1"/>
      <p:bldP spid="33" grpId="0" animBg="1"/>
      <p:bldP spid="34" grpId="0" animBg="1"/>
      <p:bldP spid="34" grpId="1" animBg="1"/>
      <p:bldP spid="3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원통 3"/>
          <p:cNvSpPr/>
          <p:nvPr/>
        </p:nvSpPr>
        <p:spPr>
          <a:xfrm>
            <a:off x="7431641" y="2503967"/>
            <a:ext cx="929207" cy="952262"/>
          </a:xfrm>
          <a:prstGeom prst="can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Disk 2</a:t>
            </a:r>
            <a:endParaRPr lang="en-US" sz="2000" dirty="0"/>
          </a:p>
        </p:txBody>
      </p:sp>
      <p:sp>
        <p:nvSpPr>
          <p:cNvPr id="33" name="아래쪽 화살표 32"/>
          <p:cNvSpPr/>
          <p:nvPr/>
        </p:nvSpPr>
        <p:spPr>
          <a:xfrm>
            <a:off x="7620000" y="2057400"/>
            <a:ext cx="1008529" cy="574158"/>
          </a:xfrm>
          <a:prstGeom prst="downArrow">
            <a:avLst>
              <a:gd name="adj1" fmla="val 64392"/>
              <a:gd name="adj2" fmla="val 470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Read</a:t>
            </a:r>
            <a:endParaRPr lang="en-US" sz="1600" b="1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Gecko Overview and Properties</a:t>
            </a:r>
            <a:endParaRPr lang="en-US" dirty="0"/>
          </a:p>
        </p:txBody>
      </p:sp>
      <p:sp>
        <p:nvSpPr>
          <p:cNvPr id="22" name="모서리가 둥근 사각형 설명선 21"/>
          <p:cNvSpPr/>
          <p:nvPr/>
        </p:nvSpPr>
        <p:spPr>
          <a:xfrm>
            <a:off x="685800" y="1219200"/>
            <a:ext cx="2819400" cy="1143000"/>
          </a:xfrm>
          <a:prstGeom prst="wedgeRoundRectCallout">
            <a:avLst>
              <a:gd name="adj1" fmla="val -4702"/>
              <a:gd name="adj2" fmla="val 101038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Fault tolerance </a:t>
            </a:r>
          </a:p>
          <a:p>
            <a:pPr algn="ctr"/>
            <a:r>
              <a:rPr lang="en-US" sz="2400" dirty="0" smtClean="0"/>
              <a:t>+ Read performance</a:t>
            </a:r>
            <a:endParaRPr lang="en-US" sz="2400" dirty="0"/>
          </a:p>
        </p:txBody>
      </p:sp>
      <p:sp>
        <p:nvSpPr>
          <p:cNvPr id="5" name="원통 4"/>
          <p:cNvSpPr/>
          <p:nvPr/>
        </p:nvSpPr>
        <p:spPr>
          <a:xfrm>
            <a:off x="5906561" y="2503967"/>
            <a:ext cx="929207" cy="952262"/>
          </a:xfrm>
          <a:prstGeom prst="can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Disk 1</a:t>
            </a:r>
            <a:endParaRPr lang="en-US" sz="2000" dirty="0"/>
          </a:p>
        </p:txBody>
      </p:sp>
      <p:sp>
        <p:nvSpPr>
          <p:cNvPr id="6" name="원통 5"/>
          <p:cNvSpPr/>
          <p:nvPr/>
        </p:nvSpPr>
        <p:spPr>
          <a:xfrm>
            <a:off x="4396232" y="2503967"/>
            <a:ext cx="929207" cy="952262"/>
          </a:xfrm>
          <a:prstGeom prst="can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Disk 0</a:t>
            </a:r>
            <a:endParaRPr lang="en-US" sz="2000" dirty="0"/>
          </a:p>
        </p:txBody>
      </p:sp>
      <p:cxnSp>
        <p:nvCxnSpPr>
          <p:cNvPr id="7" name="직선 화살표 연결선 6"/>
          <p:cNvCxnSpPr>
            <a:stCxn id="6" idx="4"/>
            <a:endCxn id="5" idx="2"/>
          </p:cNvCxnSpPr>
          <p:nvPr/>
        </p:nvCxnSpPr>
        <p:spPr>
          <a:xfrm>
            <a:off x="5325439" y="2980098"/>
            <a:ext cx="58112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직선 화살표 연결선 7"/>
          <p:cNvCxnSpPr>
            <a:stCxn id="5" idx="4"/>
            <a:endCxn id="4" idx="2"/>
          </p:cNvCxnSpPr>
          <p:nvPr/>
        </p:nvCxnSpPr>
        <p:spPr>
          <a:xfrm>
            <a:off x="6835767" y="2980098"/>
            <a:ext cx="59587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hape 8"/>
          <p:cNvCxnSpPr>
            <a:stCxn id="4" idx="4"/>
            <a:endCxn id="6" idx="2"/>
          </p:cNvCxnSpPr>
          <p:nvPr/>
        </p:nvCxnSpPr>
        <p:spPr>
          <a:xfrm flipH="1">
            <a:off x="4396232" y="2980098"/>
            <a:ext cx="3964616" cy="9336"/>
          </a:xfrm>
          <a:prstGeom prst="bentConnector5">
            <a:avLst>
              <a:gd name="adj1" fmla="val -5878"/>
              <a:gd name="adj2" fmla="val 8157144"/>
              <a:gd name="adj3" fmla="val 106474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아래쪽 화살표 16"/>
          <p:cNvSpPr/>
          <p:nvPr/>
        </p:nvSpPr>
        <p:spPr>
          <a:xfrm>
            <a:off x="7373471" y="2057400"/>
            <a:ext cx="1008529" cy="574158"/>
          </a:xfrm>
          <a:prstGeom prst="downArrow">
            <a:avLst>
              <a:gd name="adj1" fmla="val 50000"/>
              <a:gd name="adj2" fmla="val 4707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Log</a:t>
            </a:r>
          </a:p>
          <a:p>
            <a:pPr algn="ctr"/>
            <a:r>
              <a:rPr lang="en-US" sz="1600" b="1" dirty="0" smtClean="0"/>
              <a:t>Tail</a:t>
            </a:r>
            <a:endParaRPr lang="en-US" sz="1600" b="1" dirty="0"/>
          </a:p>
        </p:txBody>
      </p:sp>
      <p:sp>
        <p:nvSpPr>
          <p:cNvPr id="29" name="아래쪽 화살표 28"/>
          <p:cNvSpPr/>
          <p:nvPr/>
        </p:nvSpPr>
        <p:spPr>
          <a:xfrm>
            <a:off x="4343400" y="2057400"/>
            <a:ext cx="1008529" cy="574158"/>
          </a:xfrm>
          <a:prstGeom prst="downArrow">
            <a:avLst>
              <a:gd name="adj1" fmla="val 64392"/>
              <a:gd name="adj2" fmla="val 470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Read</a:t>
            </a:r>
            <a:endParaRPr lang="en-US" sz="1600" b="1" dirty="0"/>
          </a:p>
        </p:txBody>
      </p:sp>
      <p:sp>
        <p:nvSpPr>
          <p:cNvPr id="30" name="아래쪽 화살표 29"/>
          <p:cNvSpPr/>
          <p:nvPr/>
        </p:nvSpPr>
        <p:spPr>
          <a:xfrm>
            <a:off x="5867400" y="2057400"/>
            <a:ext cx="1008529" cy="574158"/>
          </a:xfrm>
          <a:prstGeom prst="downArrow">
            <a:avLst>
              <a:gd name="adj1" fmla="val 64392"/>
              <a:gd name="adj2" fmla="val 470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Read</a:t>
            </a:r>
            <a:endParaRPr lang="en-US" sz="1600" b="1" dirty="0"/>
          </a:p>
        </p:txBody>
      </p:sp>
      <p:sp>
        <p:nvSpPr>
          <p:cNvPr id="26" name="모서리가 둥근 사각형 설명선 25"/>
          <p:cNvSpPr/>
          <p:nvPr/>
        </p:nvSpPr>
        <p:spPr>
          <a:xfrm>
            <a:off x="4419600" y="838200"/>
            <a:ext cx="4572000" cy="1066800"/>
          </a:xfrm>
          <a:prstGeom prst="wedgeRoundRectCallout">
            <a:avLst>
              <a:gd name="adj1" fmla="val 17879"/>
              <a:gd name="adj2" fmla="val 78576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No write-write contention,</a:t>
            </a:r>
          </a:p>
          <a:p>
            <a:pPr algn="ctr"/>
            <a:r>
              <a:rPr lang="en-US" sz="2400" dirty="0" smtClean="0"/>
              <a:t>No GC-write contention</a:t>
            </a:r>
          </a:p>
        </p:txBody>
      </p:sp>
      <p:grpSp>
        <p:nvGrpSpPr>
          <p:cNvPr id="38" name="그룹 37"/>
          <p:cNvGrpSpPr/>
          <p:nvPr/>
        </p:nvGrpSpPr>
        <p:grpSpPr>
          <a:xfrm>
            <a:off x="2667000" y="2667000"/>
            <a:ext cx="5961529" cy="2128586"/>
            <a:chOff x="2667000" y="2667000"/>
            <a:chExt cx="5961529" cy="2128586"/>
          </a:xfrm>
        </p:grpSpPr>
        <p:grpSp>
          <p:nvGrpSpPr>
            <p:cNvPr id="28" name="그룹 27"/>
            <p:cNvGrpSpPr/>
            <p:nvPr/>
          </p:nvGrpSpPr>
          <p:grpSpPr>
            <a:xfrm>
              <a:off x="2667000" y="2667000"/>
              <a:ext cx="5693848" cy="2128586"/>
              <a:chOff x="2667000" y="2672014"/>
              <a:chExt cx="5693848" cy="2128586"/>
            </a:xfrm>
          </p:grpSpPr>
          <p:sp>
            <p:nvSpPr>
              <p:cNvPr id="10" name="원통 9"/>
              <p:cNvSpPr/>
              <p:nvPr/>
            </p:nvSpPr>
            <p:spPr>
              <a:xfrm>
                <a:off x="7431641" y="3848338"/>
                <a:ext cx="929207" cy="952262"/>
              </a:xfrm>
              <a:prstGeom prst="can">
                <a:avLst/>
              </a:prstGeom>
              <a:ln/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 smtClean="0"/>
                  <a:t>Disk 2’</a:t>
                </a:r>
                <a:endParaRPr lang="en-US" sz="2000" dirty="0"/>
              </a:p>
            </p:txBody>
          </p:sp>
          <p:sp>
            <p:nvSpPr>
              <p:cNvPr id="11" name="원통 10"/>
              <p:cNvSpPr/>
              <p:nvPr/>
            </p:nvSpPr>
            <p:spPr>
              <a:xfrm>
                <a:off x="5906561" y="3848338"/>
                <a:ext cx="929207" cy="952262"/>
              </a:xfrm>
              <a:prstGeom prst="can">
                <a:avLst/>
              </a:prstGeom>
              <a:ln/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 smtClean="0"/>
                  <a:t>Disk 1’</a:t>
                </a:r>
                <a:endParaRPr lang="en-US" sz="2000" dirty="0"/>
              </a:p>
            </p:txBody>
          </p:sp>
          <p:sp>
            <p:nvSpPr>
              <p:cNvPr id="12" name="원통 11"/>
              <p:cNvSpPr/>
              <p:nvPr/>
            </p:nvSpPr>
            <p:spPr>
              <a:xfrm>
                <a:off x="4396232" y="3848338"/>
                <a:ext cx="929207" cy="952262"/>
              </a:xfrm>
              <a:prstGeom prst="can">
                <a:avLst/>
              </a:prstGeom>
              <a:ln/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 smtClean="0"/>
                  <a:t>Disk 0’</a:t>
                </a:r>
                <a:endParaRPr lang="en-US" sz="2000" dirty="0"/>
              </a:p>
            </p:txBody>
          </p:sp>
          <p:cxnSp>
            <p:nvCxnSpPr>
              <p:cNvPr id="13" name="직선 화살표 연결선 12"/>
              <p:cNvCxnSpPr>
                <a:stCxn id="12" idx="4"/>
                <a:endCxn id="11" idx="2"/>
              </p:cNvCxnSpPr>
              <p:nvPr/>
            </p:nvCxnSpPr>
            <p:spPr>
              <a:xfrm>
                <a:off x="5325439" y="4324469"/>
                <a:ext cx="581123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" name="직선 화살표 연결선 13"/>
              <p:cNvCxnSpPr>
                <a:stCxn id="11" idx="4"/>
                <a:endCxn id="10" idx="2"/>
              </p:cNvCxnSpPr>
              <p:nvPr/>
            </p:nvCxnSpPr>
            <p:spPr>
              <a:xfrm>
                <a:off x="6835767" y="4324469"/>
                <a:ext cx="595873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5" name="Shape 14"/>
              <p:cNvCxnSpPr>
                <a:stCxn id="10" idx="4"/>
                <a:endCxn id="12" idx="2"/>
              </p:cNvCxnSpPr>
              <p:nvPr/>
            </p:nvCxnSpPr>
            <p:spPr>
              <a:xfrm flipH="1">
                <a:off x="4396232" y="4324469"/>
                <a:ext cx="3964616" cy="9336"/>
              </a:xfrm>
              <a:prstGeom prst="bentConnector5">
                <a:avLst>
                  <a:gd name="adj1" fmla="val -5878"/>
                  <a:gd name="adj2" fmla="val 8157144"/>
                  <a:gd name="adj3" fmla="val 106474"/>
                </a:avLst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8" name="TextBox 17"/>
              <p:cNvSpPr txBox="1"/>
              <p:nvPr/>
            </p:nvSpPr>
            <p:spPr>
              <a:xfrm>
                <a:off x="2909501" y="2784045"/>
                <a:ext cx="117699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 smtClean="0"/>
                  <a:t>Primary</a:t>
                </a:r>
                <a:endParaRPr lang="en-US" sz="2400" dirty="0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2909501" y="4128415"/>
                <a:ext cx="117699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 smtClean="0"/>
                  <a:t>Mirror</a:t>
                </a:r>
                <a:endParaRPr lang="en-US" sz="2400" dirty="0"/>
              </a:p>
            </p:txBody>
          </p:sp>
          <p:sp>
            <p:nvSpPr>
              <p:cNvPr id="20" name="왼쪽 중괄호 19"/>
              <p:cNvSpPr/>
              <p:nvPr/>
            </p:nvSpPr>
            <p:spPr>
              <a:xfrm>
                <a:off x="2667000" y="2672014"/>
                <a:ext cx="247789" cy="2072571"/>
              </a:xfrm>
              <a:prstGeom prst="leftBrac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</p:grpSp>
        <p:sp>
          <p:nvSpPr>
            <p:cNvPr id="34" name="아래쪽 화살표 33"/>
            <p:cNvSpPr/>
            <p:nvPr/>
          </p:nvSpPr>
          <p:spPr>
            <a:xfrm>
              <a:off x="7620000" y="3352800"/>
              <a:ext cx="1008529" cy="574158"/>
            </a:xfrm>
            <a:prstGeom prst="downArrow">
              <a:avLst>
                <a:gd name="adj1" fmla="val 64392"/>
                <a:gd name="adj2" fmla="val 4707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/>
                <a:t>Read</a:t>
              </a:r>
              <a:endParaRPr lang="en-US" sz="1600" b="1" dirty="0"/>
            </a:p>
          </p:txBody>
        </p:sp>
        <p:sp>
          <p:nvSpPr>
            <p:cNvPr id="35" name="아래쪽 화살표 34"/>
            <p:cNvSpPr/>
            <p:nvPr/>
          </p:nvSpPr>
          <p:spPr>
            <a:xfrm>
              <a:off x="7391400" y="3347786"/>
              <a:ext cx="1008529" cy="574158"/>
            </a:xfrm>
            <a:prstGeom prst="downArrow">
              <a:avLst>
                <a:gd name="adj1" fmla="val 50000"/>
                <a:gd name="adj2" fmla="val 47070"/>
              </a:avLst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/>
                <a:t>Log</a:t>
              </a:r>
            </a:p>
            <a:p>
              <a:pPr algn="ctr"/>
              <a:r>
                <a:rPr lang="en-US" sz="1600" b="1" dirty="0" smtClean="0"/>
                <a:t>Tail</a:t>
              </a:r>
              <a:endParaRPr lang="en-US" sz="1600" b="1" dirty="0"/>
            </a:p>
          </p:txBody>
        </p:sp>
      </p:grpSp>
      <p:sp>
        <p:nvSpPr>
          <p:cNvPr id="23" name="원통 22"/>
          <p:cNvSpPr/>
          <p:nvPr/>
        </p:nvSpPr>
        <p:spPr>
          <a:xfrm>
            <a:off x="5907101" y="3843670"/>
            <a:ext cx="929207" cy="952262"/>
          </a:xfrm>
          <a:prstGeom prst="can">
            <a:avLst/>
          </a:prstGeom>
          <a:solidFill>
            <a:schemeClr val="tx1">
              <a:lumMod val="75000"/>
              <a:lumOff val="2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Disk 1’</a:t>
            </a:r>
          </a:p>
          <a:p>
            <a:pPr algn="ctr"/>
            <a:r>
              <a:rPr lang="en-US" sz="2000" dirty="0" smtClean="0"/>
              <a:t>Off</a:t>
            </a:r>
            <a:endParaRPr lang="en-US" sz="2000" dirty="0"/>
          </a:p>
        </p:txBody>
      </p:sp>
      <p:sp>
        <p:nvSpPr>
          <p:cNvPr id="24" name="원통 23"/>
          <p:cNvSpPr/>
          <p:nvPr/>
        </p:nvSpPr>
        <p:spPr>
          <a:xfrm>
            <a:off x="4396772" y="3843670"/>
            <a:ext cx="929207" cy="952262"/>
          </a:xfrm>
          <a:prstGeom prst="can">
            <a:avLst/>
          </a:prstGeom>
          <a:solidFill>
            <a:schemeClr val="tx1">
              <a:lumMod val="75000"/>
              <a:lumOff val="2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Disk 0’</a:t>
            </a:r>
          </a:p>
          <a:p>
            <a:pPr algn="ctr"/>
            <a:r>
              <a:rPr lang="en-US" sz="2000" dirty="0" smtClean="0"/>
              <a:t>Off</a:t>
            </a:r>
            <a:endParaRPr lang="en-US" sz="2000" dirty="0"/>
          </a:p>
        </p:txBody>
      </p:sp>
      <p:sp>
        <p:nvSpPr>
          <p:cNvPr id="25" name="모서리가 둥근 사각형 설명선 24"/>
          <p:cNvSpPr/>
          <p:nvPr/>
        </p:nvSpPr>
        <p:spPr>
          <a:xfrm>
            <a:off x="609600" y="4953000"/>
            <a:ext cx="3429000" cy="1295400"/>
          </a:xfrm>
          <a:prstGeom prst="wedgeRoundRectCallout">
            <a:avLst>
              <a:gd name="adj1" fmla="val 62806"/>
              <a:gd name="adj2" fmla="val -48281"/>
              <a:gd name="adj3" fmla="val 16667"/>
            </a:avLst>
          </a:prstGeom>
          <a:solidFill>
            <a:schemeClr val="bg1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Power saving </a:t>
            </a:r>
          </a:p>
          <a:p>
            <a:pPr algn="ctr"/>
            <a:r>
              <a:rPr lang="en-US" sz="2400" dirty="0" smtClean="0"/>
              <a:t>w/o </a:t>
            </a:r>
          </a:p>
          <a:p>
            <a:pPr algn="ctr"/>
            <a:r>
              <a:rPr lang="en-US" sz="2400" dirty="0" smtClean="0"/>
              <a:t>Consistency concerns</a:t>
            </a:r>
            <a:endParaRPr lang="en-US" sz="2400" dirty="0"/>
          </a:p>
        </p:txBody>
      </p:sp>
      <p:sp>
        <p:nvSpPr>
          <p:cNvPr id="31" name="아래쪽 화살표 30"/>
          <p:cNvSpPr/>
          <p:nvPr/>
        </p:nvSpPr>
        <p:spPr>
          <a:xfrm>
            <a:off x="4343400" y="3352800"/>
            <a:ext cx="1008529" cy="574158"/>
          </a:xfrm>
          <a:prstGeom prst="downArrow">
            <a:avLst>
              <a:gd name="adj1" fmla="val 64392"/>
              <a:gd name="adj2" fmla="val 470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Read</a:t>
            </a:r>
            <a:endParaRPr lang="en-US" sz="1600" b="1" dirty="0"/>
          </a:p>
        </p:txBody>
      </p:sp>
      <p:sp>
        <p:nvSpPr>
          <p:cNvPr id="32" name="아래쪽 화살표 31"/>
          <p:cNvSpPr/>
          <p:nvPr/>
        </p:nvSpPr>
        <p:spPr>
          <a:xfrm>
            <a:off x="5867400" y="3352800"/>
            <a:ext cx="1008529" cy="574158"/>
          </a:xfrm>
          <a:prstGeom prst="downArrow">
            <a:avLst>
              <a:gd name="adj1" fmla="val 64392"/>
              <a:gd name="adj2" fmla="val 470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Read</a:t>
            </a:r>
            <a:endParaRPr lang="en-US" sz="1600" b="1" dirty="0"/>
          </a:p>
        </p:txBody>
      </p:sp>
      <p:sp>
        <p:nvSpPr>
          <p:cNvPr id="36" name="Slide Number Placeholder 3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6" grpId="0" animBg="1"/>
      <p:bldP spid="23" grpId="0" animBg="1"/>
      <p:bldP spid="24" grpId="0" animBg="1"/>
      <p:bldP spid="25" grpId="0" animBg="1"/>
      <p:bldP spid="31" grpId="0" animBg="1"/>
      <p:bldP spid="31" grpId="1" animBg="1"/>
      <p:bldP spid="32" grpId="0" animBg="1"/>
      <p:bldP spid="32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Gecko Caching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happens to reads </a:t>
            </a:r>
            <a:br>
              <a:rPr lang="en-US" dirty="0" smtClean="0"/>
            </a:br>
            <a:r>
              <a:rPr lang="en-US" dirty="0" smtClean="0"/>
              <a:t>going to tail drives?</a:t>
            </a:r>
            <a:endParaRPr lang="en-US" dirty="0"/>
          </a:p>
        </p:txBody>
      </p:sp>
      <p:sp>
        <p:nvSpPr>
          <p:cNvPr id="11" name="원통 10"/>
          <p:cNvSpPr/>
          <p:nvPr/>
        </p:nvSpPr>
        <p:spPr>
          <a:xfrm>
            <a:off x="3645009" y="4457938"/>
            <a:ext cx="929207" cy="952262"/>
          </a:xfrm>
          <a:prstGeom prst="can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Disk 2</a:t>
            </a:r>
            <a:endParaRPr lang="en-US" sz="2000" dirty="0"/>
          </a:p>
        </p:txBody>
      </p:sp>
      <p:sp>
        <p:nvSpPr>
          <p:cNvPr id="12" name="원통 11"/>
          <p:cNvSpPr/>
          <p:nvPr/>
        </p:nvSpPr>
        <p:spPr>
          <a:xfrm>
            <a:off x="2119929" y="4457938"/>
            <a:ext cx="929207" cy="952262"/>
          </a:xfrm>
          <a:prstGeom prst="can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Disk 1</a:t>
            </a:r>
            <a:endParaRPr lang="en-US" sz="2000" dirty="0"/>
          </a:p>
        </p:txBody>
      </p:sp>
      <p:sp>
        <p:nvSpPr>
          <p:cNvPr id="13" name="원통 12"/>
          <p:cNvSpPr/>
          <p:nvPr/>
        </p:nvSpPr>
        <p:spPr>
          <a:xfrm>
            <a:off x="609600" y="4457938"/>
            <a:ext cx="929207" cy="952262"/>
          </a:xfrm>
          <a:prstGeom prst="can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Disk 0</a:t>
            </a:r>
            <a:endParaRPr lang="en-US" sz="2000" dirty="0"/>
          </a:p>
        </p:txBody>
      </p:sp>
      <p:cxnSp>
        <p:nvCxnSpPr>
          <p:cNvPr id="14" name="직선 화살표 연결선 13"/>
          <p:cNvCxnSpPr>
            <a:stCxn id="13" idx="4"/>
            <a:endCxn id="12" idx="2"/>
          </p:cNvCxnSpPr>
          <p:nvPr/>
        </p:nvCxnSpPr>
        <p:spPr>
          <a:xfrm>
            <a:off x="1538807" y="4934069"/>
            <a:ext cx="581123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5" name="직선 화살표 연결선 14"/>
          <p:cNvCxnSpPr>
            <a:stCxn id="12" idx="4"/>
            <a:endCxn id="11" idx="2"/>
          </p:cNvCxnSpPr>
          <p:nvPr/>
        </p:nvCxnSpPr>
        <p:spPr>
          <a:xfrm>
            <a:off x="3049135" y="4934069"/>
            <a:ext cx="595873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6" name="Shape 15"/>
          <p:cNvCxnSpPr>
            <a:stCxn id="11" idx="4"/>
            <a:endCxn id="13" idx="2"/>
          </p:cNvCxnSpPr>
          <p:nvPr/>
        </p:nvCxnSpPr>
        <p:spPr>
          <a:xfrm flipH="1">
            <a:off x="609600" y="4934069"/>
            <a:ext cx="3964616" cy="9336"/>
          </a:xfrm>
          <a:prstGeom prst="bentConnector5">
            <a:avLst>
              <a:gd name="adj1" fmla="val -5878"/>
              <a:gd name="adj2" fmla="val 8157144"/>
              <a:gd name="adj3" fmla="val 106474"/>
            </a:avLst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9" name="왼쪽 화살표 28"/>
          <p:cNvSpPr/>
          <p:nvPr/>
        </p:nvSpPr>
        <p:spPr>
          <a:xfrm rot="16200000">
            <a:off x="3299968" y="3401771"/>
            <a:ext cx="1600200" cy="838200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/>
              <a:t>Write</a:t>
            </a:r>
            <a:endParaRPr lang="en-US" sz="2400" dirty="0"/>
          </a:p>
        </p:txBody>
      </p:sp>
      <p:sp>
        <p:nvSpPr>
          <p:cNvPr id="26" name="직사각형 25"/>
          <p:cNvSpPr/>
          <p:nvPr/>
        </p:nvSpPr>
        <p:spPr>
          <a:xfrm>
            <a:off x="2895600" y="3216713"/>
            <a:ext cx="2438400" cy="381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Tail Cache (Flash )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0" name="왼쪽 화살표 29"/>
          <p:cNvSpPr/>
          <p:nvPr/>
        </p:nvSpPr>
        <p:spPr>
          <a:xfrm rot="16200000">
            <a:off x="556769" y="3782770"/>
            <a:ext cx="990600" cy="6858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/>
              <a:t>Read</a:t>
            </a:r>
            <a:endParaRPr lang="en-US" sz="2400" dirty="0"/>
          </a:p>
        </p:txBody>
      </p:sp>
      <p:sp>
        <p:nvSpPr>
          <p:cNvPr id="31" name="왼쪽 화살표 30"/>
          <p:cNvSpPr/>
          <p:nvPr/>
        </p:nvSpPr>
        <p:spPr>
          <a:xfrm rot="16200000">
            <a:off x="2080767" y="3782770"/>
            <a:ext cx="990600" cy="6858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/>
              <a:t>Read</a:t>
            </a:r>
            <a:endParaRPr lang="en-US" sz="2400" dirty="0"/>
          </a:p>
        </p:txBody>
      </p:sp>
      <p:sp>
        <p:nvSpPr>
          <p:cNvPr id="33" name="왼쪽 화살표 32"/>
          <p:cNvSpPr/>
          <p:nvPr/>
        </p:nvSpPr>
        <p:spPr>
          <a:xfrm rot="16200000">
            <a:off x="4176268" y="2220671"/>
            <a:ext cx="1066800" cy="838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/>
              <a:t>Read</a:t>
            </a:r>
            <a:endParaRPr lang="en-US" sz="2400" dirty="0"/>
          </a:p>
        </p:txBody>
      </p:sp>
      <p:sp>
        <p:nvSpPr>
          <p:cNvPr id="34" name="모서리가 둥근 사각형 설명선 33"/>
          <p:cNvSpPr/>
          <p:nvPr/>
        </p:nvSpPr>
        <p:spPr>
          <a:xfrm>
            <a:off x="5334000" y="2819400"/>
            <a:ext cx="3733800" cy="3429000"/>
          </a:xfrm>
          <a:prstGeom prst="wedgeRoundRectCallout">
            <a:avLst>
              <a:gd name="adj1" fmla="val -51217"/>
              <a:gd name="adj2" fmla="val -60168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Blocks</a:t>
            </a:r>
            <a:r>
              <a:rPr lang="en-US" sz="2400" dirty="0" smtClean="0"/>
              <a:t> </a:t>
            </a:r>
            <a:r>
              <a:rPr lang="en-US" sz="2400" b="1" dirty="0" smtClean="0"/>
              <a:t>AT LEAST 86% </a:t>
            </a:r>
            <a:r>
              <a:rPr lang="en-US" sz="2400" dirty="0" smtClean="0"/>
              <a:t>of reads from real workload.</a:t>
            </a:r>
          </a:p>
          <a:p>
            <a:pPr algn="ctr"/>
            <a:r>
              <a:rPr lang="en-US" sz="2400" dirty="0" smtClean="0"/>
              <a:t>(500GB disk, 34GB cache) </a:t>
            </a:r>
          </a:p>
          <a:p>
            <a:pPr algn="ctr"/>
            <a:endParaRPr lang="en-US" sz="1000" dirty="0" smtClean="0"/>
          </a:p>
          <a:p>
            <a:pPr algn="ctr"/>
            <a:r>
              <a:rPr lang="en-US" sz="2400" dirty="0" smtClean="0"/>
              <a:t>Prevents first-class </a:t>
            </a:r>
          </a:p>
          <a:p>
            <a:pPr algn="ctr"/>
            <a:r>
              <a:rPr lang="en-US" sz="2400" dirty="0" smtClean="0"/>
              <a:t>read-write contention.</a:t>
            </a:r>
          </a:p>
          <a:p>
            <a:pPr algn="ctr"/>
            <a:endParaRPr lang="en-US" sz="1000" dirty="0" smtClean="0"/>
          </a:p>
          <a:p>
            <a:pPr algn="ctr"/>
            <a:r>
              <a:rPr lang="en-US" sz="2400" dirty="0" smtClean="0"/>
              <a:t>Revival of LFS using Flash</a:t>
            </a:r>
            <a:endParaRPr lang="en-US" sz="2400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34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Gecko Garbage Collection (GC)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원통 3"/>
          <p:cNvSpPr/>
          <p:nvPr/>
        </p:nvSpPr>
        <p:spPr>
          <a:xfrm>
            <a:off x="3568809" y="3389531"/>
            <a:ext cx="929207" cy="952262"/>
          </a:xfrm>
          <a:prstGeom prst="can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Disk 2</a:t>
            </a:r>
            <a:endParaRPr lang="en-US" sz="2000" dirty="0"/>
          </a:p>
        </p:txBody>
      </p:sp>
      <p:sp>
        <p:nvSpPr>
          <p:cNvPr id="5" name="원통 4"/>
          <p:cNvSpPr/>
          <p:nvPr/>
        </p:nvSpPr>
        <p:spPr>
          <a:xfrm>
            <a:off x="2043729" y="3389531"/>
            <a:ext cx="929207" cy="952262"/>
          </a:xfrm>
          <a:prstGeom prst="can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Disk 1</a:t>
            </a:r>
            <a:endParaRPr lang="en-US" sz="2000" dirty="0"/>
          </a:p>
        </p:txBody>
      </p:sp>
      <p:cxnSp>
        <p:nvCxnSpPr>
          <p:cNvPr id="7" name="직선 화살표 연결선 6"/>
          <p:cNvCxnSpPr>
            <a:stCxn id="6" idx="4"/>
            <a:endCxn id="5" idx="2"/>
          </p:cNvCxnSpPr>
          <p:nvPr/>
        </p:nvCxnSpPr>
        <p:spPr>
          <a:xfrm>
            <a:off x="1462607" y="3865662"/>
            <a:ext cx="58112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직선 화살표 연결선 7"/>
          <p:cNvCxnSpPr>
            <a:stCxn id="5" idx="4"/>
            <a:endCxn id="4" idx="2"/>
          </p:cNvCxnSpPr>
          <p:nvPr/>
        </p:nvCxnSpPr>
        <p:spPr>
          <a:xfrm>
            <a:off x="2972935" y="3865662"/>
            <a:ext cx="59587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hape 8"/>
          <p:cNvCxnSpPr>
            <a:stCxn id="4" idx="4"/>
            <a:endCxn id="6" idx="2"/>
          </p:cNvCxnSpPr>
          <p:nvPr/>
        </p:nvCxnSpPr>
        <p:spPr>
          <a:xfrm flipH="1">
            <a:off x="533400" y="3865662"/>
            <a:ext cx="3964616" cy="9336"/>
          </a:xfrm>
          <a:prstGeom prst="bentConnector5">
            <a:avLst>
              <a:gd name="adj1" fmla="val -5878"/>
              <a:gd name="adj2" fmla="val 8157144"/>
              <a:gd name="adj3" fmla="val 106474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6" name="그룹 15"/>
          <p:cNvGrpSpPr/>
          <p:nvPr/>
        </p:nvGrpSpPr>
        <p:grpSpPr>
          <a:xfrm>
            <a:off x="914400" y="1676400"/>
            <a:ext cx="3276600" cy="1643282"/>
            <a:chOff x="914400" y="2096869"/>
            <a:chExt cx="3276600" cy="1643282"/>
          </a:xfrm>
        </p:grpSpPr>
        <p:cxnSp>
          <p:nvCxnSpPr>
            <p:cNvPr id="13" name="구부러진 연결선 12"/>
            <p:cNvCxnSpPr>
              <a:stCxn id="6" idx="1"/>
              <a:endCxn id="4" idx="1"/>
            </p:cNvCxnSpPr>
            <p:nvPr/>
          </p:nvCxnSpPr>
          <p:spPr>
            <a:xfrm rot="5400000" flipH="1" flipV="1">
              <a:off x="2515708" y="2216096"/>
              <a:ext cx="12700" cy="3035409"/>
            </a:xfrm>
            <a:prstGeom prst="curvedConnector3">
              <a:avLst>
                <a:gd name="adj1" fmla="val 6714293"/>
              </a:avLst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914400" y="2096869"/>
              <a:ext cx="32766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>
                  <a:solidFill>
                    <a:schemeClr val="accent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Move-to-tail GC</a:t>
              </a:r>
              <a:endParaRPr lang="en-US" sz="36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8" name="그룹 17"/>
          <p:cNvGrpSpPr/>
          <p:nvPr/>
        </p:nvGrpSpPr>
        <p:grpSpPr>
          <a:xfrm>
            <a:off x="457200" y="3319681"/>
            <a:ext cx="4038600" cy="2544981"/>
            <a:chOff x="457200" y="3740150"/>
            <a:chExt cx="4038600" cy="2544981"/>
          </a:xfrm>
        </p:grpSpPr>
        <p:cxnSp>
          <p:nvCxnSpPr>
            <p:cNvPr id="17" name="Shape 16"/>
            <p:cNvCxnSpPr>
              <a:stCxn id="6" idx="1"/>
              <a:endCxn id="6" idx="3"/>
            </p:cNvCxnSpPr>
            <p:nvPr/>
          </p:nvCxnSpPr>
          <p:spPr>
            <a:xfrm rot="16200000" flipH="1">
              <a:off x="521873" y="4209931"/>
              <a:ext cx="952262" cy="12700"/>
            </a:xfrm>
            <a:prstGeom prst="curvedConnector5">
              <a:avLst>
                <a:gd name="adj1" fmla="val -97167"/>
                <a:gd name="adj2" fmla="val 5458299"/>
                <a:gd name="adj3" fmla="val 204788"/>
              </a:avLst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457200" y="5638800"/>
              <a:ext cx="40386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smtClean="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Compact-in-body GC</a:t>
              </a:r>
              <a:endParaRPr lang="en-US" sz="36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31" name="모서리가 둥근 사각형 설명선 30"/>
          <p:cNvSpPr/>
          <p:nvPr/>
        </p:nvSpPr>
        <p:spPr>
          <a:xfrm>
            <a:off x="4953000" y="990600"/>
            <a:ext cx="3886200" cy="1371600"/>
          </a:xfrm>
          <a:prstGeom prst="wedgeRoundRectCallout">
            <a:avLst>
              <a:gd name="adj1" fmla="val -69189"/>
              <a:gd name="adj2" fmla="val 31907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 smtClean="0"/>
              <a:t>+ Simple</a:t>
            </a:r>
          </a:p>
          <a:p>
            <a:r>
              <a:rPr lang="en-US" sz="2800" dirty="0" smtClean="0"/>
              <a:t>- GC shares write        </a:t>
            </a:r>
          </a:p>
          <a:p>
            <a:r>
              <a:rPr lang="en-US" sz="2800" dirty="0" smtClean="0"/>
              <a:t>  bandwidth</a:t>
            </a:r>
            <a:endParaRPr lang="en-US" sz="2800" dirty="0"/>
          </a:p>
        </p:txBody>
      </p:sp>
      <p:sp>
        <p:nvSpPr>
          <p:cNvPr id="32" name="모서리가 둥근 사각형 설명선 31"/>
          <p:cNvSpPr/>
          <p:nvPr/>
        </p:nvSpPr>
        <p:spPr>
          <a:xfrm>
            <a:off x="4953000" y="3048000"/>
            <a:ext cx="3886200" cy="2286000"/>
          </a:xfrm>
          <a:prstGeom prst="wedgeRoundRectCallout">
            <a:avLst>
              <a:gd name="adj1" fmla="val -58358"/>
              <a:gd name="adj2" fmla="val 58997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 smtClean="0"/>
              <a:t>+ GC is independent </a:t>
            </a:r>
          </a:p>
          <a:p>
            <a:r>
              <a:rPr lang="en-US" sz="2800" dirty="0" smtClean="0"/>
              <a:t>  from writes</a:t>
            </a:r>
          </a:p>
          <a:p>
            <a:r>
              <a:rPr lang="en-US" sz="2800" dirty="0" smtClean="0"/>
              <a:t>- Complicates metadata </a:t>
            </a:r>
          </a:p>
          <a:p>
            <a:r>
              <a:rPr lang="en-US" sz="2800" dirty="0" smtClean="0"/>
              <a:t>   management</a:t>
            </a:r>
          </a:p>
        </p:txBody>
      </p:sp>
      <p:sp>
        <p:nvSpPr>
          <p:cNvPr id="6" name="원통 5"/>
          <p:cNvSpPr/>
          <p:nvPr/>
        </p:nvSpPr>
        <p:spPr>
          <a:xfrm>
            <a:off x="533400" y="3389531"/>
            <a:ext cx="929207" cy="952262"/>
          </a:xfrm>
          <a:prstGeom prst="can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Disk 0</a:t>
            </a:r>
            <a:endParaRPr lang="en-US" sz="2000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Gecko Metadata and Persistence</a:t>
            </a:r>
            <a:endParaRPr lang="en-US" dirty="0"/>
          </a:p>
        </p:txBody>
      </p:sp>
      <p:sp>
        <p:nvSpPr>
          <p:cNvPr id="19" name="모서리가 둥근 사각형 설명선 18"/>
          <p:cNvSpPr/>
          <p:nvPr/>
        </p:nvSpPr>
        <p:spPr>
          <a:xfrm>
            <a:off x="4343400" y="914400"/>
            <a:ext cx="4724400" cy="1066800"/>
          </a:xfrm>
          <a:prstGeom prst="wedgeRoundRectCallout">
            <a:avLst>
              <a:gd name="adj1" fmla="val -16726"/>
              <a:gd name="adj2" fmla="val 85792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Primary map: less than 8 GB RAM for a 8 TB storage</a:t>
            </a:r>
            <a:endParaRPr lang="en-US" sz="2400" dirty="0"/>
          </a:p>
        </p:txBody>
      </p:sp>
      <p:sp>
        <p:nvSpPr>
          <p:cNvPr id="20" name="모서리가 둥근 사각형 설명선 19"/>
          <p:cNvSpPr/>
          <p:nvPr/>
        </p:nvSpPr>
        <p:spPr>
          <a:xfrm>
            <a:off x="4343400" y="5410200"/>
            <a:ext cx="4648200" cy="838200"/>
          </a:xfrm>
          <a:prstGeom prst="wedgeRoundRectCallout">
            <a:avLst>
              <a:gd name="adj1" fmla="val 6645"/>
              <a:gd name="adj2" fmla="val -117587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Inverse map: 8 GB flash for a 8 TB storage (written every 1024 writes)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7772400" y="2852058"/>
            <a:ext cx="1371600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4KB pages</a:t>
            </a:r>
            <a:endParaRPr lang="en-US" dirty="0"/>
          </a:p>
        </p:txBody>
      </p:sp>
      <p:sp>
        <p:nvSpPr>
          <p:cNvPr id="12" name="직사각형 11"/>
          <p:cNvSpPr/>
          <p:nvPr/>
        </p:nvSpPr>
        <p:spPr>
          <a:xfrm>
            <a:off x="914400" y="3297590"/>
            <a:ext cx="228600" cy="3810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직사각형 14"/>
          <p:cNvSpPr/>
          <p:nvPr/>
        </p:nvSpPr>
        <p:spPr>
          <a:xfrm>
            <a:off x="1143000" y="3297590"/>
            <a:ext cx="228600" cy="3810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직사각형 17"/>
          <p:cNvSpPr/>
          <p:nvPr/>
        </p:nvSpPr>
        <p:spPr>
          <a:xfrm>
            <a:off x="1371600" y="3297590"/>
            <a:ext cx="228600" cy="3810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직사각형 20"/>
          <p:cNvSpPr/>
          <p:nvPr/>
        </p:nvSpPr>
        <p:spPr>
          <a:xfrm>
            <a:off x="1600200" y="329759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직사각형 21"/>
          <p:cNvSpPr/>
          <p:nvPr/>
        </p:nvSpPr>
        <p:spPr>
          <a:xfrm>
            <a:off x="1828800" y="329759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직사각형 22"/>
          <p:cNvSpPr/>
          <p:nvPr/>
        </p:nvSpPr>
        <p:spPr>
          <a:xfrm>
            <a:off x="2057400" y="329759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직사각형 23"/>
          <p:cNvSpPr/>
          <p:nvPr/>
        </p:nvSpPr>
        <p:spPr>
          <a:xfrm>
            <a:off x="2286000" y="329759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직사각형 24"/>
          <p:cNvSpPr/>
          <p:nvPr/>
        </p:nvSpPr>
        <p:spPr>
          <a:xfrm>
            <a:off x="2514600" y="329759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직사각형 25"/>
          <p:cNvSpPr/>
          <p:nvPr/>
        </p:nvSpPr>
        <p:spPr>
          <a:xfrm>
            <a:off x="2743200" y="329759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직사각형 26"/>
          <p:cNvSpPr/>
          <p:nvPr/>
        </p:nvSpPr>
        <p:spPr>
          <a:xfrm>
            <a:off x="2971800" y="329759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직사각형 27"/>
          <p:cNvSpPr/>
          <p:nvPr/>
        </p:nvSpPr>
        <p:spPr>
          <a:xfrm>
            <a:off x="3657600" y="329759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직사각형 28"/>
          <p:cNvSpPr/>
          <p:nvPr/>
        </p:nvSpPr>
        <p:spPr>
          <a:xfrm>
            <a:off x="3886200" y="329759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직사각형 29"/>
          <p:cNvSpPr/>
          <p:nvPr/>
        </p:nvSpPr>
        <p:spPr>
          <a:xfrm>
            <a:off x="4114800" y="329759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직사각형 30"/>
          <p:cNvSpPr/>
          <p:nvPr/>
        </p:nvSpPr>
        <p:spPr>
          <a:xfrm>
            <a:off x="4343400" y="329759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직사각형 31"/>
          <p:cNvSpPr/>
          <p:nvPr/>
        </p:nvSpPr>
        <p:spPr>
          <a:xfrm>
            <a:off x="4572000" y="329759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직사각형 32"/>
          <p:cNvSpPr/>
          <p:nvPr/>
        </p:nvSpPr>
        <p:spPr>
          <a:xfrm>
            <a:off x="4800600" y="329759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직사각형 33"/>
          <p:cNvSpPr/>
          <p:nvPr/>
        </p:nvSpPr>
        <p:spPr>
          <a:xfrm>
            <a:off x="5029200" y="329759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직사각형 34"/>
          <p:cNvSpPr/>
          <p:nvPr/>
        </p:nvSpPr>
        <p:spPr>
          <a:xfrm>
            <a:off x="5257800" y="329759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직사각형 35"/>
          <p:cNvSpPr/>
          <p:nvPr/>
        </p:nvSpPr>
        <p:spPr>
          <a:xfrm>
            <a:off x="5486400" y="329759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직사각형 36"/>
          <p:cNvSpPr/>
          <p:nvPr/>
        </p:nvSpPr>
        <p:spPr>
          <a:xfrm>
            <a:off x="5715000" y="329759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직사각형 37"/>
          <p:cNvSpPr/>
          <p:nvPr/>
        </p:nvSpPr>
        <p:spPr>
          <a:xfrm>
            <a:off x="6400800" y="329759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직사각형 38"/>
          <p:cNvSpPr/>
          <p:nvPr/>
        </p:nvSpPr>
        <p:spPr>
          <a:xfrm>
            <a:off x="6629400" y="329759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직사각형 39"/>
          <p:cNvSpPr/>
          <p:nvPr/>
        </p:nvSpPr>
        <p:spPr>
          <a:xfrm>
            <a:off x="6858000" y="329759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직사각형 40"/>
          <p:cNvSpPr/>
          <p:nvPr/>
        </p:nvSpPr>
        <p:spPr>
          <a:xfrm>
            <a:off x="7086600" y="329759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직사각형 41"/>
          <p:cNvSpPr/>
          <p:nvPr/>
        </p:nvSpPr>
        <p:spPr>
          <a:xfrm>
            <a:off x="7315200" y="329759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직사각형 42"/>
          <p:cNvSpPr/>
          <p:nvPr/>
        </p:nvSpPr>
        <p:spPr>
          <a:xfrm>
            <a:off x="7543800" y="329759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직사각형 43"/>
          <p:cNvSpPr/>
          <p:nvPr/>
        </p:nvSpPr>
        <p:spPr>
          <a:xfrm>
            <a:off x="7772400" y="3297590"/>
            <a:ext cx="228600" cy="3810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직사각형 44"/>
          <p:cNvSpPr/>
          <p:nvPr/>
        </p:nvSpPr>
        <p:spPr>
          <a:xfrm>
            <a:off x="8001000" y="3297590"/>
            <a:ext cx="228600" cy="3810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직사각형 45"/>
          <p:cNvSpPr/>
          <p:nvPr/>
        </p:nvSpPr>
        <p:spPr>
          <a:xfrm>
            <a:off x="8229600" y="3297590"/>
            <a:ext cx="228600" cy="3810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직사각형 46"/>
          <p:cNvSpPr/>
          <p:nvPr/>
        </p:nvSpPr>
        <p:spPr>
          <a:xfrm>
            <a:off x="8458200" y="3297590"/>
            <a:ext cx="228600" cy="3810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0" name="그룹 99"/>
          <p:cNvGrpSpPr/>
          <p:nvPr/>
        </p:nvGrpSpPr>
        <p:grpSpPr>
          <a:xfrm>
            <a:off x="228600" y="4669190"/>
            <a:ext cx="2133600" cy="381000"/>
            <a:chOff x="228600" y="6248400"/>
            <a:chExt cx="2133600" cy="381000"/>
          </a:xfrm>
        </p:grpSpPr>
        <p:sp>
          <p:nvSpPr>
            <p:cNvPr id="101" name="직사각형 100"/>
            <p:cNvSpPr/>
            <p:nvPr/>
          </p:nvSpPr>
          <p:spPr>
            <a:xfrm>
              <a:off x="1295400" y="6248400"/>
              <a:ext cx="167640" cy="381000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직사각형 101"/>
            <p:cNvSpPr/>
            <p:nvPr/>
          </p:nvSpPr>
          <p:spPr>
            <a:xfrm>
              <a:off x="228600" y="6248400"/>
              <a:ext cx="167640" cy="381000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396240" y="6248400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empty</a:t>
              </a:r>
              <a:endParaRPr lang="en-US" dirty="0"/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1447800" y="6248400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filled</a:t>
              </a:r>
              <a:endParaRPr lang="en-US" dirty="0"/>
            </a:p>
          </p:txBody>
        </p:sp>
      </p:grpSp>
      <p:sp>
        <p:nvSpPr>
          <p:cNvPr id="106" name="TextBox 105"/>
          <p:cNvSpPr txBox="1"/>
          <p:nvPr/>
        </p:nvSpPr>
        <p:spPr>
          <a:xfrm>
            <a:off x="0" y="3221390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Data</a:t>
            </a:r>
          </a:p>
          <a:p>
            <a:pPr algn="ctr"/>
            <a:r>
              <a:rPr lang="en-US" sz="1600" dirty="0" smtClean="0"/>
              <a:t>(in disk)</a:t>
            </a:r>
            <a:endParaRPr lang="en-US" sz="1600" dirty="0"/>
          </a:p>
        </p:txBody>
      </p:sp>
      <p:sp>
        <p:nvSpPr>
          <p:cNvPr id="107" name="TextBox 106"/>
          <p:cNvSpPr txBox="1"/>
          <p:nvPr/>
        </p:nvSpPr>
        <p:spPr>
          <a:xfrm>
            <a:off x="1752600" y="367859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Disk 0</a:t>
            </a:r>
            <a:endParaRPr lang="en-US" sz="1600" dirty="0"/>
          </a:p>
        </p:txBody>
      </p:sp>
      <p:sp>
        <p:nvSpPr>
          <p:cNvPr id="108" name="TextBox 107"/>
          <p:cNvSpPr txBox="1"/>
          <p:nvPr/>
        </p:nvSpPr>
        <p:spPr>
          <a:xfrm>
            <a:off x="6858000" y="367859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Disk 2</a:t>
            </a:r>
            <a:endParaRPr lang="en-US" sz="1600" dirty="0"/>
          </a:p>
        </p:txBody>
      </p:sp>
      <p:sp>
        <p:nvSpPr>
          <p:cNvPr id="109" name="TextBox 108"/>
          <p:cNvSpPr txBox="1"/>
          <p:nvPr/>
        </p:nvSpPr>
        <p:spPr>
          <a:xfrm>
            <a:off x="4299858" y="367859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Disk 1</a:t>
            </a:r>
            <a:endParaRPr lang="en-US" sz="1600" dirty="0"/>
          </a:p>
        </p:txBody>
      </p:sp>
      <p:grpSp>
        <p:nvGrpSpPr>
          <p:cNvPr id="123" name="그룹 122"/>
          <p:cNvGrpSpPr/>
          <p:nvPr/>
        </p:nvGrpSpPr>
        <p:grpSpPr>
          <a:xfrm>
            <a:off x="1028700" y="3678590"/>
            <a:ext cx="7543800" cy="1655410"/>
            <a:chOff x="1028700" y="3678590"/>
            <a:chExt cx="7543800" cy="1655410"/>
          </a:xfrm>
        </p:grpSpPr>
        <p:sp>
          <p:nvSpPr>
            <p:cNvPr id="64" name="직사각형 63"/>
            <p:cNvSpPr/>
            <p:nvPr/>
          </p:nvSpPr>
          <p:spPr>
            <a:xfrm>
              <a:off x="228600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직사각형 64"/>
            <p:cNvSpPr/>
            <p:nvPr/>
          </p:nvSpPr>
          <p:spPr>
            <a:xfrm>
              <a:off x="245364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직사각형 65"/>
            <p:cNvSpPr/>
            <p:nvPr/>
          </p:nvSpPr>
          <p:spPr>
            <a:xfrm>
              <a:off x="262128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직사각형 66"/>
            <p:cNvSpPr/>
            <p:nvPr/>
          </p:nvSpPr>
          <p:spPr>
            <a:xfrm>
              <a:off x="278892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직사각형 67"/>
            <p:cNvSpPr/>
            <p:nvPr/>
          </p:nvSpPr>
          <p:spPr>
            <a:xfrm>
              <a:off x="295656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직사각형 68"/>
            <p:cNvSpPr/>
            <p:nvPr/>
          </p:nvSpPr>
          <p:spPr>
            <a:xfrm>
              <a:off x="312420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직사각형 69"/>
            <p:cNvSpPr/>
            <p:nvPr/>
          </p:nvSpPr>
          <p:spPr>
            <a:xfrm>
              <a:off x="329184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직사각형 70"/>
            <p:cNvSpPr/>
            <p:nvPr/>
          </p:nvSpPr>
          <p:spPr>
            <a:xfrm>
              <a:off x="345948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직사각형 71"/>
            <p:cNvSpPr/>
            <p:nvPr/>
          </p:nvSpPr>
          <p:spPr>
            <a:xfrm>
              <a:off x="362712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직사각형 72"/>
            <p:cNvSpPr/>
            <p:nvPr/>
          </p:nvSpPr>
          <p:spPr>
            <a:xfrm>
              <a:off x="379476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직사각형 73"/>
            <p:cNvSpPr/>
            <p:nvPr/>
          </p:nvSpPr>
          <p:spPr>
            <a:xfrm>
              <a:off x="396240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직사각형 74"/>
            <p:cNvSpPr/>
            <p:nvPr/>
          </p:nvSpPr>
          <p:spPr>
            <a:xfrm>
              <a:off x="413004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직사각형 75"/>
            <p:cNvSpPr/>
            <p:nvPr/>
          </p:nvSpPr>
          <p:spPr>
            <a:xfrm>
              <a:off x="429768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직사각형 76"/>
            <p:cNvSpPr/>
            <p:nvPr/>
          </p:nvSpPr>
          <p:spPr>
            <a:xfrm>
              <a:off x="446532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직사각형 77"/>
            <p:cNvSpPr/>
            <p:nvPr/>
          </p:nvSpPr>
          <p:spPr>
            <a:xfrm>
              <a:off x="463296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직사각형 78"/>
            <p:cNvSpPr/>
            <p:nvPr/>
          </p:nvSpPr>
          <p:spPr>
            <a:xfrm>
              <a:off x="480060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직사각형 79"/>
            <p:cNvSpPr/>
            <p:nvPr/>
          </p:nvSpPr>
          <p:spPr>
            <a:xfrm>
              <a:off x="496824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직사각형 80"/>
            <p:cNvSpPr/>
            <p:nvPr/>
          </p:nvSpPr>
          <p:spPr>
            <a:xfrm>
              <a:off x="513588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직사각형 81"/>
            <p:cNvSpPr/>
            <p:nvPr/>
          </p:nvSpPr>
          <p:spPr>
            <a:xfrm>
              <a:off x="530352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직사각형 82"/>
            <p:cNvSpPr/>
            <p:nvPr/>
          </p:nvSpPr>
          <p:spPr>
            <a:xfrm>
              <a:off x="547116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직사각형 83"/>
            <p:cNvSpPr/>
            <p:nvPr/>
          </p:nvSpPr>
          <p:spPr>
            <a:xfrm>
              <a:off x="563880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직사각형 84"/>
            <p:cNvSpPr/>
            <p:nvPr/>
          </p:nvSpPr>
          <p:spPr>
            <a:xfrm>
              <a:off x="580644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직사각형 85"/>
            <p:cNvSpPr/>
            <p:nvPr/>
          </p:nvSpPr>
          <p:spPr>
            <a:xfrm>
              <a:off x="597408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직사각형 86"/>
            <p:cNvSpPr/>
            <p:nvPr/>
          </p:nvSpPr>
          <p:spPr>
            <a:xfrm>
              <a:off x="614172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직사각형 87"/>
            <p:cNvSpPr/>
            <p:nvPr/>
          </p:nvSpPr>
          <p:spPr>
            <a:xfrm>
              <a:off x="630936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직사각형 88"/>
            <p:cNvSpPr/>
            <p:nvPr/>
          </p:nvSpPr>
          <p:spPr>
            <a:xfrm>
              <a:off x="647700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직사각형 89"/>
            <p:cNvSpPr/>
            <p:nvPr/>
          </p:nvSpPr>
          <p:spPr>
            <a:xfrm>
              <a:off x="664464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직사각형 90"/>
            <p:cNvSpPr/>
            <p:nvPr/>
          </p:nvSpPr>
          <p:spPr>
            <a:xfrm>
              <a:off x="681228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직사각형 91"/>
            <p:cNvSpPr/>
            <p:nvPr/>
          </p:nvSpPr>
          <p:spPr>
            <a:xfrm>
              <a:off x="697992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직사각형 92"/>
            <p:cNvSpPr/>
            <p:nvPr/>
          </p:nvSpPr>
          <p:spPr>
            <a:xfrm>
              <a:off x="7147560" y="4211990"/>
              <a:ext cx="167640" cy="3810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4" name="직선 연결선 93"/>
            <p:cNvCxnSpPr>
              <a:stCxn id="73" idx="0"/>
              <a:endCxn id="27" idx="2"/>
            </p:cNvCxnSpPr>
            <p:nvPr/>
          </p:nvCxnSpPr>
          <p:spPr>
            <a:xfrm flipH="1" flipV="1">
              <a:off x="3086100" y="3678590"/>
              <a:ext cx="792480" cy="533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직선 연결선 94"/>
            <p:cNvCxnSpPr>
              <a:stCxn id="64" idx="0"/>
              <a:endCxn id="12" idx="2"/>
            </p:cNvCxnSpPr>
            <p:nvPr/>
          </p:nvCxnSpPr>
          <p:spPr>
            <a:xfrm flipH="1" flipV="1">
              <a:off x="1028700" y="3678590"/>
              <a:ext cx="1341120" cy="533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직선 연결선 95"/>
            <p:cNvCxnSpPr>
              <a:stCxn id="74" idx="0"/>
              <a:endCxn id="28" idx="2"/>
            </p:cNvCxnSpPr>
            <p:nvPr/>
          </p:nvCxnSpPr>
          <p:spPr>
            <a:xfrm flipH="1" flipV="1">
              <a:off x="3771900" y="3678590"/>
              <a:ext cx="274320" cy="533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직선 연결선 96"/>
            <p:cNvCxnSpPr>
              <a:stCxn id="83" idx="0"/>
              <a:endCxn id="37" idx="2"/>
            </p:cNvCxnSpPr>
            <p:nvPr/>
          </p:nvCxnSpPr>
          <p:spPr>
            <a:xfrm flipV="1">
              <a:off x="5554980" y="3678590"/>
              <a:ext cx="274320" cy="533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직선 연결선 97"/>
            <p:cNvCxnSpPr>
              <a:stCxn id="84" idx="0"/>
              <a:endCxn id="38" idx="2"/>
            </p:cNvCxnSpPr>
            <p:nvPr/>
          </p:nvCxnSpPr>
          <p:spPr>
            <a:xfrm flipV="1">
              <a:off x="5722620" y="3678590"/>
              <a:ext cx="792480" cy="533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직선 연결선 98"/>
            <p:cNvCxnSpPr>
              <a:stCxn id="93" idx="0"/>
              <a:endCxn id="47" idx="2"/>
            </p:cNvCxnSpPr>
            <p:nvPr/>
          </p:nvCxnSpPr>
          <p:spPr>
            <a:xfrm flipV="1">
              <a:off x="7231380" y="3678590"/>
              <a:ext cx="1341120" cy="533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TextBox 109"/>
            <p:cNvSpPr txBox="1"/>
            <p:nvPr/>
          </p:nvSpPr>
          <p:spPr>
            <a:xfrm>
              <a:off x="3581400" y="4694015"/>
              <a:ext cx="24384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Physical-to-logical map</a:t>
              </a:r>
            </a:p>
            <a:p>
              <a:pPr algn="ctr"/>
              <a:r>
                <a:rPr lang="en-US" sz="1600" dirty="0" smtClean="0"/>
                <a:t>(in flash)</a:t>
              </a:r>
              <a:endParaRPr lang="en-US" sz="1600" dirty="0"/>
            </a:p>
          </p:txBody>
        </p:sp>
        <p:sp>
          <p:nvSpPr>
            <p:cNvPr id="111" name="왼쪽 화살표 110"/>
            <p:cNvSpPr/>
            <p:nvPr/>
          </p:nvSpPr>
          <p:spPr>
            <a:xfrm rot="5400000" flipV="1">
              <a:off x="2500086" y="4724400"/>
              <a:ext cx="762000" cy="457200"/>
            </a:xfrm>
            <a:prstGeom prst="leftArrow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/>
                <a:t>head</a:t>
              </a:r>
              <a:endParaRPr lang="en-US" sz="1600" dirty="0"/>
            </a:p>
          </p:txBody>
        </p:sp>
        <p:sp>
          <p:nvSpPr>
            <p:cNvPr id="112" name="왼쪽 화살표 111"/>
            <p:cNvSpPr/>
            <p:nvPr/>
          </p:nvSpPr>
          <p:spPr>
            <a:xfrm rot="5400000" flipV="1">
              <a:off x="6186714" y="4724400"/>
              <a:ext cx="762000" cy="457200"/>
            </a:xfrm>
            <a:prstGeom prst="leftArrow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/>
                <a:t>tail</a:t>
              </a:r>
              <a:endParaRPr lang="en-US" sz="1600" dirty="0"/>
            </a:p>
          </p:txBody>
        </p:sp>
      </p:grpSp>
      <p:sp>
        <p:nvSpPr>
          <p:cNvPr id="113" name="왼쪽 화살표 112"/>
          <p:cNvSpPr/>
          <p:nvPr/>
        </p:nvSpPr>
        <p:spPr>
          <a:xfrm rot="16200000">
            <a:off x="1324429" y="2720648"/>
            <a:ext cx="762000" cy="457200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head</a:t>
            </a:r>
            <a:endParaRPr lang="en-US" sz="1600" dirty="0"/>
          </a:p>
        </p:txBody>
      </p:sp>
      <p:sp>
        <p:nvSpPr>
          <p:cNvPr id="114" name="왼쪽 화살표 113"/>
          <p:cNvSpPr/>
          <p:nvPr/>
        </p:nvSpPr>
        <p:spPr>
          <a:xfrm rot="16200000">
            <a:off x="7282542" y="2720648"/>
            <a:ext cx="762000" cy="457200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tail</a:t>
            </a:r>
            <a:endParaRPr lang="en-US" sz="1600" dirty="0"/>
          </a:p>
        </p:txBody>
      </p:sp>
      <p:grpSp>
        <p:nvGrpSpPr>
          <p:cNvPr id="122" name="그룹 121"/>
          <p:cNvGrpSpPr/>
          <p:nvPr/>
        </p:nvGrpSpPr>
        <p:grpSpPr>
          <a:xfrm>
            <a:off x="1447800" y="2090058"/>
            <a:ext cx="6210300" cy="1207532"/>
            <a:chOff x="1447800" y="2090058"/>
            <a:chExt cx="6210300" cy="1207532"/>
          </a:xfrm>
        </p:grpSpPr>
        <p:sp>
          <p:nvSpPr>
            <p:cNvPr id="10" name="TextBox 9"/>
            <p:cNvSpPr txBox="1"/>
            <p:nvPr/>
          </p:nvSpPr>
          <p:spPr>
            <a:xfrm>
              <a:off x="3810000" y="2090058"/>
              <a:ext cx="1905000" cy="3693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dirty="0" smtClean="0"/>
                <a:t>4-byte entries</a:t>
              </a:r>
              <a:endParaRPr lang="en-US" dirty="0"/>
            </a:p>
          </p:txBody>
        </p:sp>
        <p:sp>
          <p:nvSpPr>
            <p:cNvPr id="48" name="직사각형 47"/>
            <p:cNvSpPr/>
            <p:nvPr/>
          </p:nvSpPr>
          <p:spPr>
            <a:xfrm>
              <a:off x="3444240" y="24593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직사각형 48"/>
            <p:cNvSpPr/>
            <p:nvPr/>
          </p:nvSpPr>
          <p:spPr>
            <a:xfrm>
              <a:off x="3611880" y="24593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직사각형 49"/>
            <p:cNvSpPr/>
            <p:nvPr/>
          </p:nvSpPr>
          <p:spPr>
            <a:xfrm>
              <a:off x="3779520" y="24593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직사각형 50"/>
            <p:cNvSpPr/>
            <p:nvPr/>
          </p:nvSpPr>
          <p:spPr>
            <a:xfrm>
              <a:off x="3947160" y="24593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직사각형 51"/>
            <p:cNvSpPr/>
            <p:nvPr/>
          </p:nvSpPr>
          <p:spPr>
            <a:xfrm>
              <a:off x="4114800" y="2459390"/>
              <a:ext cx="167640" cy="3810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직사각형 52"/>
            <p:cNvSpPr/>
            <p:nvPr/>
          </p:nvSpPr>
          <p:spPr>
            <a:xfrm>
              <a:off x="4282440" y="24593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직사각형 53"/>
            <p:cNvSpPr/>
            <p:nvPr/>
          </p:nvSpPr>
          <p:spPr>
            <a:xfrm>
              <a:off x="4450080" y="24593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직사각형 54"/>
            <p:cNvSpPr/>
            <p:nvPr/>
          </p:nvSpPr>
          <p:spPr>
            <a:xfrm>
              <a:off x="4617720" y="2459390"/>
              <a:ext cx="167640" cy="3810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직사각형 55"/>
            <p:cNvSpPr/>
            <p:nvPr/>
          </p:nvSpPr>
          <p:spPr>
            <a:xfrm>
              <a:off x="4785360" y="2459390"/>
              <a:ext cx="167640" cy="3810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직사각형 56"/>
            <p:cNvSpPr/>
            <p:nvPr/>
          </p:nvSpPr>
          <p:spPr>
            <a:xfrm>
              <a:off x="4953000" y="24593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직사각형 57"/>
            <p:cNvSpPr/>
            <p:nvPr/>
          </p:nvSpPr>
          <p:spPr>
            <a:xfrm>
              <a:off x="5120640" y="24593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직사각형 58"/>
            <p:cNvSpPr/>
            <p:nvPr/>
          </p:nvSpPr>
          <p:spPr>
            <a:xfrm>
              <a:off x="5288280" y="2459390"/>
              <a:ext cx="167640" cy="3810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직사각형 59"/>
            <p:cNvSpPr/>
            <p:nvPr/>
          </p:nvSpPr>
          <p:spPr>
            <a:xfrm>
              <a:off x="5455920" y="24593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직사각형 60"/>
            <p:cNvSpPr/>
            <p:nvPr/>
          </p:nvSpPr>
          <p:spPr>
            <a:xfrm>
              <a:off x="5623560" y="24593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직사각형 61"/>
            <p:cNvSpPr/>
            <p:nvPr/>
          </p:nvSpPr>
          <p:spPr>
            <a:xfrm>
              <a:off x="5791200" y="24593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직사각형 62"/>
            <p:cNvSpPr/>
            <p:nvPr/>
          </p:nvSpPr>
          <p:spPr>
            <a:xfrm>
              <a:off x="5958840" y="2459390"/>
              <a:ext cx="16764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1447800" y="2103215"/>
              <a:ext cx="24384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Logical-to-physical map</a:t>
              </a:r>
            </a:p>
            <a:p>
              <a:pPr algn="ctr"/>
              <a:r>
                <a:rPr lang="en-US" sz="1600" dirty="0" smtClean="0"/>
                <a:t>(in memory)</a:t>
              </a:r>
              <a:endParaRPr lang="en-US" sz="1600" dirty="0"/>
            </a:p>
          </p:txBody>
        </p:sp>
        <p:cxnSp>
          <p:nvCxnSpPr>
            <p:cNvPr id="115" name="구부러진 연결선 114"/>
            <p:cNvCxnSpPr>
              <a:stCxn id="61" idx="2"/>
              <a:endCxn id="43" idx="0"/>
            </p:cNvCxnSpPr>
            <p:nvPr/>
          </p:nvCxnSpPr>
          <p:spPr>
            <a:xfrm rot="16200000" flipH="1">
              <a:off x="6454140" y="2093630"/>
              <a:ext cx="457200" cy="1950720"/>
            </a:xfrm>
            <a:prstGeom prst="curved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구부러진 연결선 115"/>
            <p:cNvCxnSpPr>
              <a:stCxn id="63" idx="2"/>
              <a:endCxn id="40" idx="0"/>
            </p:cNvCxnSpPr>
            <p:nvPr/>
          </p:nvCxnSpPr>
          <p:spPr>
            <a:xfrm rot="16200000" flipH="1">
              <a:off x="6278880" y="2604170"/>
              <a:ext cx="457200" cy="929640"/>
            </a:xfrm>
            <a:prstGeom prst="curved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구부러진 연결선 116"/>
            <p:cNvCxnSpPr>
              <a:stCxn id="62" idx="2"/>
              <a:endCxn id="29" idx="0"/>
            </p:cNvCxnSpPr>
            <p:nvPr/>
          </p:nvCxnSpPr>
          <p:spPr>
            <a:xfrm rot="5400000">
              <a:off x="4709160" y="2131730"/>
              <a:ext cx="457200" cy="1874520"/>
            </a:xfrm>
            <a:prstGeom prst="curved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구부러진 연결선 117"/>
            <p:cNvCxnSpPr>
              <a:stCxn id="48" idx="2"/>
              <a:endCxn id="31" idx="0"/>
            </p:cNvCxnSpPr>
            <p:nvPr/>
          </p:nvCxnSpPr>
          <p:spPr>
            <a:xfrm rot="16200000" flipH="1">
              <a:off x="3764280" y="2604170"/>
              <a:ext cx="457200" cy="929640"/>
            </a:xfrm>
            <a:prstGeom prst="curved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구부러진 연결선 118"/>
            <p:cNvCxnSpPr>
              <a:stCxn id="50" idx="2"/>
              <a:endCxn id="34" idx="0"/>
            </p:cNvCxnSpPr>
            <p:nvPr/>
          </p:nvCxnSpPr>
          <p:spPr>
            <a:xfrm rot="16200000" flipH="1">
              <a:off x="4274820" y="2428910"/>
              <a:ext cx="457200" cy="1280160"/>
            </a:xfrm>
            <a:prstGeom prst="curved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구부러진 연결선 119"/>
            <p:cNvCxnSpPr>
              <a:stCxn id="49" idx="2"/>
              <a:endCxn id="24" idx="0"/>
            </p:cNvCxnSpPr>
            <p:nvPr/>
          </p:nvCxnSpPr>
          <p:spPr>
            <a:xfrm rot="5400000">
              <a:off x="2819400" y="2421290"/>
              <a:ext cx="457200" cy="1295400"/>
            </a:xfrm>
            <a:prstGeom prst="curved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구부러진 연결선 120"/>
            <p:cNvCxnSpPr>
              <a:stCxn id="54" idx="2"/>
              <a:endCxn id="27" idx="0"/>
            </p:cNvCxnSpPr>
            <p:nvPr/>
          </p:nvCxnSpPr>
          <p:spPr>
            <a:xfrm rot="5400000">
              <a:off x="3581400" y="2345090"/>
              <a:ext cx="457200" cy="1447800"/>
            </a:xfrm>
            <a:prstGeom prst="curved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4" name="Slide Number Placeholder 1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Setup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In-kernel version</a:t>
            </a:r>
          </a:p>
          <a:p>
            <a:pPr lvl="1"/>
            <a:r>
              <a:rPr lang="en-US" dirty="0" smtClean="0"/>
              <a:t>Implemented as block device for portability</a:t>
            </a:r>
          </a:p>
          <a:p>
            <a:pPr lvl="1"/>
            <a:r>
              <a:rPr lang="en-US" dirty="0" smtClean="0"/>
              <a:t>Similar to software RAID</a:t>
            </a:r>
          </a:p>
          <a:p>
            <a:pPr lvl="1"/>
            <a:r>
              <a:rPr lang="en-US" dirty="0" smtClean="0"/>
              <a:t>Move-to-tail GC</a:t>
            </a:r>
          </a:p>
          <a:p>
            <a:endParaRPr lang="en-US" dirty="0" smtClean="0"/>
          </a:p>
          <a:p>
            <a:r>
              <a:rPr lang="en-US" dirty="0" smtClean="0"/>
              <a:t>User-level emulator</a:t>
            </a:r>
          </a:p>
          <a:p>
            <a:pPr lvl="1"/>
            <a:r>
              <a:rPr lang="en-US" dirty="0" smtClean="0"/>
              <a:t>For fast prototyping</a:t>
            </a:r>
          </a:p>
          <a:p>
            <a:pPr lvl="1"/>
            <a:r>
              <a:rPr lang="en-US" dirty="0" smtClean="0"/>
              <a:t>Runs block traces</a:t>
            </a:r>
          </a:p>
          <a:p>
            <a:pPr lvl="1"/>
            <a:r>
              <a:rPr lang="en-US" dirty="0" smtClean="0"/>
              <a:t>Compact-in-body GC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Performance under move-to-tail GC</a:t>
            </a:r>
          </a:p>
          <a:p>
            <a:pPr lvl="1"/>
            <a:r>
              <a:rPr lang="en-US" dirty="0" smtClean="0"/>
              <a:t>2-disk Gecko chain, write only workload</a:t>
            </a:r>
          </a:p>
          <a:p>
            <a:pPr lvl="1"/>
            <a:r>
              <a:rPr lang="en-US" dirty="0" smtClean="0"/>
              <a:t>GC does not affect aggregate throughput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90600" y="2743200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RAID 0 + LFS</a:t>
            </a:r>
            <a:endParaRPr lang="en-US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410200" y="2667000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Gecko</a:t>
            </a:r>
            <a:endParaRPr lang="en-US" sz="2400" b="1" dirty="0"/>
          </a:p>
        </p:txBody>
      </p:sp>
      <p:graphicFrame>
        <p:nvGraphicFramePr>
          <p:cNvPr id="8" name="차트 7"/>
          <p:cNvGraphicFramePr/>
          <p:nvPr/>
        </p:nvGraphicFramePr>
        <p:xfrm>
          <a:off x="0" y="31242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차트 8"/>
          <p:cNvGraphicFramePr/>
          <p:nvPr/>
        </p:nvGraphicFramePr>
        <p:xfrm>
          <a:off x="4572000" y="31242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066800"/>
            <a:ext cx="8686800" cy="5059363"/>
          </a:xfrm>
        </p:spPr>
        <p:txBody>
          <a:bodyPr/>
          <a:lstStyle/>
          <a:p>
            <a:r>
              <a:rPr lang="en-US" dirty="0" smtClean="0"/>
              <a:t>Performance under compact-in-body GC (CIB GC)</a:t>
            </a:r>
          </a:p>
          <a:p>
            <a:pPr lvl="1"/>
            <a:r>
              <a:rPr lang="en-US" dirty="0" smtClean="0"/>
              <a:t>Write only workload is used</a:t>
            </a:r>
          </a:p>
          <a:p>
            <a:pPr lvl="1"/>
            <a:r>
              <a:rPr lang="en-US" dirty="0" smtClean="0"/>
              <a:t>Application throughput is not affected</a:t>
            </a:r>
            <a:endParaRPr lang="en-US" dirty="0"/>
          </a:p>
        </p:txBody>
      </p:sp>
      <p:graphicFrame>
        <p:nvGraphicFramePr>
          <p:cNvPr id="6" name="차트 5"/>
          <p:cNvGraphicFramePr/>
          <p:nvPr/>
        </p:nvGraphicFramePr>
        <p:xfrm>
          <a:off x="1524000" y="2590800"/>
          <a:ext cx="6172200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059363"/>
          </a:xfrm>
        </p:spPr>
        <p:txBody>
          <a:bodyPr>
            <a:normAutofit/>
          </a:bodyPr>
          <a:lstStyle/>
          <a:p>
            <a:r>
              <a:rPr lang="en-US" dirty="0" smtClean="0"/>
              <a:t>Log-structured designs</a:t>
            </a:r>
          </a:p>
          <a:p>
            <a:pPr lvl="1"/>
            <a:r>
              <a:rPr lang="en-US" dirty="0" smtClean="0"/>
              <a:t>Oblivious to write-write contention</a:t>
            </a:r>
          </a:p>
          <a:p>
            <a:pPr lvl="1"/>
            <a:r>
              <a:rPr lang="en-US" dirty="0" smtClean="0"/>
              <a:t>Sensitive to GC/read-write contention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Gecko fixes the GC-write and read-write contention</a:t>
            </a:r>
          </a:p>
          <a:p>
            <a:pPr lvl="1"/>
            <a:r>
              <a:rPr lang="en-US" dirty="0" smtClean="0"/>
              <a:t>Separates the tail of the log from its body</a:t>
            </a:r>
          </a:p>
          <a:p>
            <a:pPr lvl="1"/>
            <a:r>
              <a:rPr lang="en-US" dirty="0" smtClean="0"/>
              <a:t>Flash re-enables log-structured designs </a:t>
            </a:r>
          </a:p>
          <a:p>
            <a:pPr lvl="2"/>
            <a:r>
              <a:rPr lang="en-US" dirty="0" smtClean="0"/>
              <a:t>Tail flash cache for read-write contention</a:t>
            </a:r>
          </a:p>
          <a:p>
            <a:pPr lvl="2"/>
            <a:r>
              <a:rPr lang="en-US" dirty="0" smtClean="0"/>
              <a:t>Small flash memory for persistence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Future work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Experiments with real workloads </a:t>
            </a:r>
          </a:p>
          <a:p>
            <a:r>
              <a:rPr lang="en-US" dirty="0" smtClean="0"/>
              <a:t>Exploration to minimize read-read contention</a:t>
            </a:r>
          </a:p>
          <a:p>
            <a:r>
              <a:rPr lang="en-US" dirty="0" smtClean="0"/>
              <a:t>IO handling policy inside Gecko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그룹 10"/>
          <p:cNvGrpSpPr/>
          <p:nvPr/>
        </p:nvGrpSpPr>
        <p:grpSpPr>
          <a:xfrm>
            <a:off x="304800" y="2286000"/>
            <a:ext cx="3352800" cy="1981200"/>
            <a:chOff x="304800" y="1905000"/>
            <a:chExt cx="4191000" cy="2438400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5" name="타원 4"/>
            <p:cNvSpPr/>
            <p:nvPr/>
          </p:nvSpPr>
          <p:spPr>
            <a:xfrm>
              <a:off x="1066800" y="2057400"/>
              <a:ext cx="1752600" cy="13716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타원 5"/>
            <p:cNvSpPr/>
            <p:nvPr/>
          </p:nvSpPr>
          <p:spPr>
            <a:xfrm>
              <a:off x="304800" y="2514600"/>
              <a:ext cx="1752600" cy="13716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타원 6"/>
            <p:cNvSpPr/>
            <p:nvPr/>
          </p:nvSpPr>
          <p:spPr>
            <a:xfrm>
              <a:off x="1295400" y="2971800"/>
              <a:ext cx="1752600" cy="13716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타원 7"/>
            <p:cNvSpPr/>
            <p:nvPr/>
          </p:nvSpPr>
          <p:spPr>
            <a:xfrm>
              <a:off x="2743200" y="2209800"/>
              <a:ext cx="1752600" cy="13716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타원 8"/>
            <p:cNvSpPr/>
            <p:nvPr/>
          </p:nvSpPr>
          <p:spPr>
            <a:xfrm>
              <a:off x="1905000" y="1905000"/>
              <a:ext cx="1752600" cy="13716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타원 9"/>
            <p:cNvSpPr/>
            <p:nvPr/>
          </p:nvSpPr>
          <p:spPr>
            <a:xfrm>
              <a:off x="2743200" y="2743200"/>
              <a:ext cx="1752600" cy="13716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26" name="Picture 2" descr="C:\Users\Ji-Yong\AppData\Local\Microsoft\Windows\Temporary Internet Files\Content.IE5\MBDJ7ADX\MC900434845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1143000" y="2514600"/>
            <a:ext cx="1562100" cy="1562100"/>
          </a:xfrm>
          <a:prstGeom prst="rect">
            <a:avLst/>
          </a:prstGeom>
          <a:noFill/>
        </p:spPr>
      </p:pic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happens to storage?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and Virtualization</a:t>
            </a:r>
            <a:endParaRPr lang="en-US" dirty="0"/>
          </a:p>
        </p:txBody>
      </p:sp>
      <p:grpSp>
        <p:nvGrpSpPr>
          <p:cNvPr id="19" name="그룹 40"/>
          <p:cNvGrpSpPr/>
          <p:nvPr/>
        </p:nvGrpSpPr>
        <p:grpSpPr>
          <a:xfrm>
            <a:off x="3886200" y="1600200"/>
            <a:ext cx="4800600" cy="4648200"/>
            <a:chOff x="4114800" y="2362200"/>
            <a:chExt cx="4800600" cy="4267200"/>
          </a:xfrm>
        </p:grpSpPr>
        <p:sp>
          <p:nvSpPr>
            <p:cNvPr id="22" name="모서리가 둥근 사각형 설명선 21"/>
            <p:cNvSpPr/>
            <p:nvPr/>
          </p:nvSpPr>
          <p:spPr>
            <a:xfrm>
              <a:off x="4114800" y="2362200"/>
              <a:ext cx="4800600" cy="4267200"/>
            </a:xfrm>
            <a:prstGeom prst="wedgeRoundRectCallout">
              <a:avLst>
                <a:gd name="adj1" fmla="val -83193"/>
                <a:gd name="adj2" fmla="val -16836"/>
                <a:gd name="adj3" fmla="val 16667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직사각형 3"/>
            <p:cNvSpPr/>
            <p:nvPr/>
          </p:nvSpPr>
          <p:spPr>
            <a:xfrm>
              <a:off x="4648200" y="4343400"/>
              <a:ext cx="3810000" cy="381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VMM</a:t>
              </a:r>
              <a:endParaRPr lang="en-US" dirty="0"/>
            </a:p>
          </p:txBody>
        </p:sp>
        <p:sp>
          <p:nvSpPr>
            <p:cNvPr id="12" name="직사각형 11"/>
            <p:cNvSpPr/>
            <p:nvPr/>
          </p:nvSpPr>
          <p:spPr>
            <a:xfrm>
              <a:off x="4648200" y="2667000"/>
              <a:ext cx="762000" cy="10668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Guest</a:t>
              </a:r>
            </a:p>
            <a:p>
              <a:pPr algn="ctr"/>
              <a:r>
                <a:rPr lang="en-US" dirty="0" smtClean="0"/>
                <a:t>VM</a:t>
              </a:r>
              <a:endParaRPr lang="en-US" dirty="0"/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5486400" y="2667000"/>
              <a:ext cx="762000" cy="10668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Guest</a:t>
              </a:r>
            </a:p>
            <a:p>
              <a:pPr algn="ctr"/>
              <a:r>
                <a:rPr lang="en-US" dirty="0" smtClean="0"/>
                <a:t>VM</a:t>
              </a:r>
              <a:endParaRPr lang="en-US" dirty="0"/>
            </a:p>
          </p:txBody>
        </p:sp>
        <p:sp>
          <p:nvSpPr>
            <p:cNvPr id="14" name="직사각형 13"/>
            <p:cNvSpPr/>
            <p:nvPr/>
          </p:nvSpPr>
          <p:spPr>
            <a:xfrm>
              <a:off x="6324600" y="2667000"/>
              <a:ext cx="762000" cy="10668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Guest</a:t>
              </a:r>
            </a:p>
            <a:p>
              <a:pPr algn="ctr"/>
              <a:r>
                <a:rPr lang="en-US" dirty="0" smtClean="0"/>
                <a:t>VM</a:t>
              </a:r>
              <a:endParaRPr lang="en-US" dirty="0"/>
            </a:p>
          </p:txBody>
        </p:sp>
        <p:sp>
          <p:nvSpPr>
            <p:cNvPr id="15" name="직사각형 14"/>
            <p:cNvSpPr/>
            <p:nvPr/>
          </p:nvSpPr>
          <p:spPr>
            <a:xfrm>
              <a:off x="7696200" y="2667000"/>
              <a:ext cx="762000" cy="10668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Guest</a:t>
              </a:r>
            </a:p>
            <a:p>
              <a:pPr algn="ctr"/>
              <a:r>
                <a:rPr lang="en-US" dirty="0" smtClean="0"/>
                <a:t>VM</a:t>
              </a:r>
              <a:endParaRPr 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086600" y="2971800"/>
              <a:ext cx="609600" cy="36933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…</a:t>
              </a:r>
              <a:endParaRPr lang="en-US" dirty="0"/>
            </a:p>
          </p:txBody>
        </p:sp>
        <p:sp>
          <p:nvSpPr>
            <p:cNvPr id="17" name="원통 16"/>
            <p:cNvSpPr/>
            <p:nvPr/>
          </p:nvSpPr>
          <p:spPr>
            <a:xfrm>
              <a:off x="4648200" y="5257800"/>
              <a:ext cx="838200" cy="990600"/>
            </a:xfrm>
            <a:prstGeom prst="can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Shared</a:t>
              </a:r>
            </a:p>
            <a:p>
              <a:pPr algn="ctr"/>
              <a:r>
                <a:rPr lang="en-US" dirty="0" smtClean="0"/>
                <a:t>Disk</a:t>
              </a:r>
              <a:endParaRPr lang="en-US" dirty="0"/>
            </a:p>
          </p:txBody>
        </p:sp>
        <p:sp>
          <p:nvSpPr>
            <p:cNvPr id="18" name="원통 17"/>
            <p:cNvSpPr/>
            <p:nvPr/>
          </p:nvSpPr>
          <p:spPr>
            <a:xfrm>
              <a:off x="5638800" y="5257800"/>
              <a:ext cx="838200" cy="990600"/>
            </a:xfrm>
            <a:prstGeom prst="can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Shared</a:t>
              </a:r>
            </a:p>
            <a:p>
              <a:pPr algn="ctr"/>
              <a:r>
                <a:rPr lang="en-US" dirty="0" smtClean="0"/>
                <a:t>Disk</a:t>
              </a:r>
              <a:endParaRPr lang="en-US" dirty="0"/>
            </a:p>
          </p:txBody>
        </p:sp>
        <p:sp>
          <p:nvSpPr>
            <p:cNvPr id="20" name="원통 19"/>
            <p:cNvSpPr/>
            <p:nvPr/>
          </p:nvSpPr>
          <p:spPr>
            <a:xfrm>
              <a:off x="6629400" y="5257800"/>
              <a:ext cx="838200" cy="990600"/>
            </a:xfrm>
            <a:prstGeom prst="can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Shared Disk</a:t>
              </a:r>
              <a:endParaRPr lang="en-US" dirty="0"/>
            </a:p>
          </p:txBody>
        </p:sp>
        <p:sp>
          <p:nvSpPr>
            <p:cNvPr id="21" name="원통 20"/>
            <p:cNvSpPr/>
            <p:nvPr/>
          </p:nvSpPr>
          <p:spPr>
            <a:xfrm>
              <a:off x="7620000" y="5257800"/>
              <a:ext cx="838200" cy="990600"/>
            </a:xfrm>
            <a:prstGeom prst="can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Shared Disk</a:t>
              </a:r>
              <a:endParaRPr lang="en-US" dirty="0"/>
            </a:p>
          </p:txBody>
        </p:sp>
      </p:grpSp>
      <p:grpSp>
        <p:nvGrpSpPr>
          <p:cNvPr id="23" name="그룹 31"/>
          <p:cNvGrpSpPr/>
          <p:nvPr/>
        </p:nvGrpSpPr>
        <p:grpSpPr>
          <a:xfrm>
            <a:off x="4648200" y="3124200"/>
            <a:ext cx="3505200" cy="584775"/>
            <a:chOff x="4876800" y="3733800"/>
            <a:chExt cx="3505200" cy="584775"/>
          </a:xfrm>
        </p:grpSpPr>
        <p:grpSp>
          <p:nvGrpSpPr>
            <p:cNvPr id="28" name="그룹 27"/>
            <p:cNvGrpSpPr/>
            <p:nvPr/>
          </p:nvGrpSpPr>
          <p:grpSpPr>
            <a:xfrm>
              <a:off x="4876800" y="3810000"/>
              <a:ext cx="3429000" cy="457200"/>
              <a:chOff x="4876800" y="3962400"/>
              <a:chExt cx="3429000" cy="304800"/>
            </a:xfrm>
          </p:grpSpPr>
          <p:sp>
            <p:nvSpPr>
              <p:cNvPr id="24" name="아래쪽 화살표 23"/>
              <p:cNvSpPr/>
              <p:nvPr/>
            </p:nvSpPr>
            <p:spPr>
              <a:xfrm>
                <a:off x="4876800" y="3962400"/>
                <a:ext cx="381000" cy="304800"/>
              </a:xfrm>
              <a:prstGeom prst="downArrow">
                <a:avLst/>
              </a:prstGeom>
              <a:ln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27" name="아래쪽 화살표 26"/>
              <p:cNvSpPr/>
              <p:nvPr/>
            </p:nvSpPr>
            <p:spPr>
              <a:xfrm>
                <a:off x="7924800" y="3962400"/>
                <a:ext cx="381000" cy="304800"/>
              </a:xfrm>
              <a:prstGeom prst="downArrow">
                <a:avLst/>
              </a:prstGeom>
              <a:ln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4953000" y="3733800"/>
              <a:ext cx="3429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/>
                <a:t>SEQUENTIAL</a:t>
              </a:r>
              <a:endParaRPr lang="en-US" sz="3200" b="1" dirty="0"/>
            </a:p>
          </p:txBody>
        </p:sp>
      </p:grpSp>
      <p:grpSp>
        <p:nvGrpSpPr>
          <p:cNvPr id="41" name="그룹 40"/>
          <p:cNvGrpSpPr/>
          <p:nvPr/>
        </p:nvGrpSpPr>
        <p:grpSpPr>
          <a:xfrm>
            <a:off x="4648200" y="4191000"/>
            <a:ext cx="3429000" cy="584775"/>
            <a:chOff x="4648200" y="4191000"/>
            <a:chExt cx="3429000" cy="584775"/>
          </a:xfrm>
        </p:grpSpPr>
        <p:grpSp>
          <p:nvGrpSpPr>
            <p:cNvPr id="30" name="그룹 27"/>
            <p:cNvGrpSpPr/>
            <p:nvPr/>
          </p:nvGrpSpPr>
          <p:grpSpPr>
            <a:xfrm>
              <a:off x="4648200" y="4215825"/>
              <a:ext cx="3352800" cy="457200"/>
              <a:chOff x="4876800" y="3962400"/>
              <a:chExt cx="3352800" cy="304800"/>
            </a:xfrm>
            <a:solidFill>
              <a:schemeClr val="bg1">
                <a:lumMod val="50000"/>
              </a:schemeClr>
            </a:solidFill>
          </p:grpSpPr>
          <p:sp>
            <p:nvSpPr>
              <p:cNvPr id="37" name="아래쪽 화살표 36"/>
              <p:cNvSpPr/>
              <p:nvPr/>
            </p:nvSpPr>
            <p:spPr>
              <a:xfrm>
                <a:off x="4876800" y="3962400"/>
                <a:ext cx="381000" cy="304800"/>
              </a:xfrm>
              <a:prstGeom prst="downArrow">
                <a:avLst/>
              </a:prstGeom>
              <a:ln/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40" name="아래쪽 화살표 39"/>
              <p:cNvSpPr/>
              <p:nvPr/>
            </p:nvSpPr>
            <p:spPr>
              <a:xfrm>
                <a:off x="7848600" y="3962400"/>
                <a:ext cx="381000" cy="304800"/>
              </a:xfrm>
              <a:prstGeom prst="downArrow">
                <a:avLst/>
              </a:prstGeom>
              <a:ln/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</p:grpSp>
        <p:sp>
          <p:nvSpPr>
            <p:cNvPr id="36" name="TextBox 35"/>
            <p:cNvSpPr txBox="1"/>
            <p:nvPr/>
          </p:nvSpPr>
          <p:spPr>
            <a:xfrm>
              <a:off x="4648200" y="4191000"/>
              <a:ext cx="3429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RANDOM</a:t>
              </a:r>
              <a:endPara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Writers Only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Sequential streams are no longer sequential</a:t>
            </a:r>
          </a:p>
          <a:p>
            <a:pPr lvl="1"/>
            <a:r>
              <a:rPr lang="en-US" sz="2400" dirty="0" smtClean="0"/>
              <a:t>1~8 VM + EXT4 FS</a:t>
            </a:r>
          </a:p>
          <a:p>
            <a:pPr lvl="1"/>
            <a:r>
              <a:rPr lang="en-US" sz="2400" dirty="0" smtClean="0"/>
              <a:t>4-disk RAID-0 setting</a:t>
            </a:r>
          </a:p>
          <a:p>
            <a:pPr lvl="1"/>
            <a:r>
              <a:rPr lang="en-US" sz="2400" dirty="0" smtClean="0"/>
              <a:t>Sequential Writer (256KB)</a:t>
            </a:r>
          </a:p>
          <a:p>
            <a:pPr lvl="1"/>
            <a:r>
              <a:rPr lang="en-US" sz="2400" dirty="0" smtClean="0"/>
              <a:t>Random Writer (4KB)</a:t>
            </a:r>
            <a:endParaRPr lang="en-US" sz="2400" dirty="0"/>
          </a:p>
        </p:txBody>
      </p:sp>
      <p:graphicFrame>
        <p:nvGraphicFramePr>
          <p:cNvPr id="5" name="차트 4"/>
          <p:cNvGraphicFramePr/>
          <p:nvPr/>
        </p:nvGraphicFramePr>
        <p:xfrm>
          <a:off x="228600" y="3324225"/>
          <a:ext cx="4343400" cy="3152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차트 5"/>
          <p:cNvGraphicFramePr/>
          <p:nvPr/>
        </p:nvGraphicFramePr>
        <p:xfrm>
          <a:off x="4572000" y="3324225"/>
          <a:ext cx="4343400" cy="3152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Existing Solutions for IO Contention?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IO scheduling</a:t>
            </a:r>
          </a:p>
          <a:p>
            <a:pPr lvl="1"/>
            <a:r>
              <a:rPr lang="en-US" dirty="0" smtClean="0"/>
              <a:t>Entails increased latency for certain workload</a:t>
            </a:r>
          </a:p>
          <a:p>
            <a:pPr lvl="1"/>
            <a:r>
              <a:rPr lang="en-US" dirty="0" smtClean="0"/>
              <a:t>May still require moving disk head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Workload placement</a:t>
            </a:r>
          </a:p>
          <a:p>
            <a:pPr lvl="1"/>
            <a:r>
              <a:rPr lang="en-US" dirty="0" smtClean="0"/>
              <a:t>Requires prior knowledge or dynamic prediction</a:t>
            </a:r>
          </a:p>
          <a:p>
            <a:pPr lvl="1"/>
            <a:r>
              <a:rPr lang="en-US" dirty="0" smtClean="0"/>
              <a:t>Limits freedom of placing VMs in the cloud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6" name="그룹 145"/>
          <p:cNvGrpSpPr/>
          <p:nvPr/>
        </p:nvGrpSpPr>
        <p:grpSpPr>
          <a:xfrm>
            <a:off x="228600" y="3207603"/>
            <a:ext cx="7315200" cy="1440597"/>
            <a:chOff x="228600" y="2902803"/>
            <a:chExt cx="7315200" cy="1440597"/>
          </a:xfrm>
        </p:grpSpPr>
        <p:grpSp>
          <p:nvGrpSpPr>
            <p:cNvPr id="119" name="그룹 118"/>
            <p:cNvGrpSpPr/>
            <p:nvPr/>
          </p:nvGrpSpPr>
          <p:grpSpPr>
            <a:xfrm>
              <a:off x="228600" y="3276600"/>
              <a:ext cx="7315200" cy="1066800"/>
              <a:chOff x="0" y="3657600"/>
              <a:chExt cx="7315200" cy="1066800"/>
            </a:xfrm>
          </p:grpSpPr>
          <p:cxnSp>
            <p:nvCxnSpPr>
              <p:cNvPr id="101" name="직선 연결선 100"/>
              <p:cNvCxnSpPr/>
              <p:nvPr/>
            </p:nvCxnSpPr>
            <p:spPr>
              <a:xfrm flipV="1">
                <a:off x="4572000" y="4038600"/>
                <a:ext cx="2743200" cy="6858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" name="직사각형 101"/>
              <p:cNvSpPr/>
              <p:nvPr/>
            </p:nvSpPr>
            <p:spPr>
              <a:xfrm>
                <a:off x="0" y="3657600"/>
                <a:ext cx="7315200" cy="3810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직사각형 104"/>
              <p:cNvSpPr/>
              <p:nvPr/>
            </p:nvSpPr>
            <p:spPr>
              <a:xfrm>
                <a:off x="0" y="3657600"/>
                <a:ext cx="45720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직사각형 105"/>
              <p:cNvSpPr/>
              <p:nvPr/>
            </p:nvSpPr>
            <p:spPr>
              <a:xfrm>
                <a:off x="41148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직사각형 106"/>
              <p:cNvSpPr/>
              <p:nvPr/>
            </p:nvSpPr>
            <p:spPr>
              <a:xfrm>
                <a:off x="38862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직사각형 107"/>
              <p:cNvSpPr/>
              <p:nvPr/>
            </p:nvSpPr>
            <p:spPr>
              <a:xfrm>
                <a:off x="36576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직사각형 108"/>
              <p:cNvSpPr/>
              <p:nvPr/>
            </p:nvSpPr>
            <p:spPr>
              <a:xfrm>
                <a:off x="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직사각형 109"/>
              <p:cNvSpPr/>
              <p:nvPr/>
            </p:nvSpPr>
            <p:spPr>
              <a:xfrm>
                <a:off x="2286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" name="직사각형 110"/>
              <p:cNvSpPr/>
              <p:nvPr/>
            </p:nvSpPr>
            <p:spPr>
              <a:xfrm>
                <a:off x="4572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직사각형 111"/>
              <p:cNvSpPr/>
              <p:nvPr/>
            </p:nvSpPr>
            <p:spPr>
              <a:xfrm>
                <a:off x="6858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직사각형 113"/>
              <p:cNvSpPr/>
              <p:nvPr/>
            </p:nvSpPr>
            <p:spPr>
              <a:xfrm>
                <a:off x="50292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직사각형 114"/>
              <p:cNvSpPr/>
              <p:nvPr/>
            </p:nvSpPr>
            <p:spPr>
              <a:xfrm>
                <a:off x="48006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직사각형 115"/>
              <p:cNvSpPr/>
              <p:nvPr/>
            </p:nvSpPr>
            <p:spPr>
              <a:xfrm>
                <a:off x="45720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직사각형 116"/>
              <p:cNvSpPr/>
              <p:nvPr/>
            </p:nvSpPr>
            <p:spPr>
              <a:xfrm>
                <a:off x="52578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18" name="직선 연결선 117"/>
              <p:cNvCxnSpPr/>
              <p:nvPr/>
            </p:nvCxnSpPr>
            <p:spPr>
              <a:xfrm flipH="1" flipV="1">
                <a:off x="0" y="4038600"/>
                <a:ext cx="2743200" cy="6858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5" name="TextBox 144"/>
            <p:cNvSpPr txBox="1"/>
            <p:nvPr/>
          </p:nvSpPr>
          <p:spPr>
            <a:xfrm>
              <a:off x="1143000" y="2902803"/>
              <a:ext cx="2743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dirty="0" smtClean="0">
                  <a:solidFill>
                    <a:schemeClr val="accent5">
                      <a:lumMod val="50000"/>
                    </a:schemeClr>
                  </a:solidFill>
                </a:rPr>
                <a:t>…</a:t>
              </a:r>
              <a:endParaRPr lang="en-US" sz="4800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</p:grpSp>
      <p:sp>
        <p:nvSpPr>
          <p:cNvPr id="139" name="왼쪽 화살표 138"/>
          <p:cNvSpPr/>
          <p:nvPr/>
        </p:nvSpPr>
        <p:spPr>
          <a:xfrm rot="16200000">
            <a:off x="5257800" y="2514600"/>
            <a:ext cx="762000" cy="1371600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Log Tail</a:t>
            </a:r>
            <a:endParaRPr lang="en-US" sz="2000" b="1" dirty="0"/>
          </a:p>
        </p:txBody>
      </p:sp>
      <p:sp>
        <p:nvSpPr>
          <p:cNvPr id="69" name="원통 68"/>
          <p:cNvSpPr/>
          <p:nvPr/>
        </p:nvSpPr>
        <p:spPr>
          <a:xfrm>
            <a:off x="3200400" y="4495800"/>
            <a:ext cx="1143000" cy="1295400"/>
          </a:xfrm>
          <a:prstGeom prst="can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Shared</a:t>
            </a:r>
          </a:p>
          <a:p>
            <a:pPr algn="ctr"/>
            <a:r>
              <a:rPr lang="en-US" sz="2400" dirty="0" smtClean="0"/>
              <a:t>Disk</a:t>
            </a:r>
            <a:endParaRPr lang="en-US" sz="2400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Log-structured File System to the Rescue?</a:t>
            </a:r>
            <a:endParaRPr lang="en-US" sz="3600" dirty="0"/>
          </a:p>
        </p:txBody>
      </p:sp>
      <p:sp>
        <p:nvSpPr>
          <p:cNvPr id="142" name="내용 개체 틀 14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400" dirty="0" smtClean="0"/>
              <a:t>Write everything as log to tail</a:t>
            </a:r>
          </a:p>
          <a:p>
            <a:pPr lvl="1"/>
            <a:r>
              <a:rPr lang="en-US" sz="2400" dirty="0" smtClean="0"/>
              <a:t>Perfect prediction for writes</a:t>
            </a:r>
          </a:p>
          <a:p>
            <a:pPr lvl="1"/>
            <a:r>
              <a:rPr lang="en-US" sz="2400" dirty="0" smtClean="0"/>
              <a:t>Assume reads are</a:t>
            </a:r>
            <a:br>
              <a:rPr lang="en-US" sz="2400" dirty="0" smtClean="0"/>
            </a:br>
            <a:r>
              <a:rPr lang="en-US" sz="2400" dirty="0" smtClean="0"/>
              <a:t>handled by cache</a:t>
            </a:r>
          </a:p>
        </p:txBody>
      </p:sp>
      <p:cxnSp>
        <p:nvCxnSpPr>
          <p:cNvPr id="7" name="직선 연결선 6"/>
          <p:cNvCxnSpPr/>
          <p:nvPr/>
        </p:nvCxnSpPr>
        <p:spPr>
          <a:xfrm flipV="1">
            <a:off x="5486400" y="4191000"/>
            <a:ext cx="2743200" cy="685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직사각형 4"/>
          <p:cNvSpPr/>
          <p:nvPr/>
        </p:nvSpPr>
        <p:spPr>
          <a:xfrm>
            <a:off x="914400" y="3810000"/>
            <a:ext cx="7315200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76200" y="2971800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Addr</a:t>
            </a:r>
            <a:r>
              <a:rPr lang="en-US" sz="2400" dirty="0" smtClean="0"/>
              <a:t> 0 1 2 … </a:t>
            </a:r>
            <a:endParaRPr lang="en-US" sz="2400" dirty="0"/>
          </a:p>
        </p:txBody>
      </p:sp>
      <p:sp>
        <p:nvSpPr>
          <p:cNvPr id="30" name="TextBox 29"/>
          <p:cNvSpPr txBox="1"/>
          <p:nvPr/>
        </p:nvSpPr>
        <p:spPr>
          <a:xfrm>
            <a:off x="5715000" y="3348335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/>
              <a:t>… N</a:t>
            </a:r>
            <a:endParaRPr lang="en-US" sz="2400" dirty="0"/>
          </a:p>
        </p:txBody>
      </p:sp>
      <p:sp>
        <p:nvSpPr>
          <p:cNvPr id="31" name="직사각형 30"/>
          <p:cNvSpPr/>
          <p:nvPr/>
        </p:nvSpPr>
        <p:spPr>
          <a:xfrm>
            <a:off x="914400" y="3810000"/>
            <a:ext cx="45720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직사각형 31"/>
          <p:cNvSpPr/>
          <p:nvPr/>
        </p:nvSpPr>
        <p:spPr>
          <a:xfrm>
            <a:off x="5029200" y="381000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직사각형 32"/>
          <p:cNvSpPr/>
          <p:nvPr/>
        </p:nvSpPr>
        <p:spPr>
          <a:xfrm>
            <a:off x="4800600" y="381000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직사각형 33"/>
          <p:cNvSpPr/>
          <p:nvPr/>
        </p:nvSpPr>
        <p:spPr>
          <a:xfrm>
            <a:off x="4572000" y="381000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직사각형 34"/>
          <p:cNvSpPr/>
          <p:nvPr/>
        </p:nvSpPr>
        <p:spPr>
          <a:xfrm>
            <a:off x="914400" y="381000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직사각형 35"/>
          <p:cNvSpPr/>
          <p:nvPr/>
        </p:nvSpPr>
        <p:spPr>
          <a:xfrm>
            <a:off x="1143000" y="381000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직사각형 36"/>
          <p:cNvSpPr/>
          <p:nvPr/>
        </p:nvSpPr>
        <p:spPr>
          <a:xfrm>
            <a:off x="1371600" y="381000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직사각형 37"/>
          <p:cNvSpPr/>
          <p:nvPr/>
        </p:nvSpPr>
        <p:spPr>
          <a:xfrm>
            <a:off x="1600200" y="381000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1828800" y="3429000"/>
            <a:ext cx="2743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accent5">
                    <a:lumMod val="50000"/>
                  </a:schemeClr>
                </a:solidFill>
              </a:rPr>
              <a:t>…</a:t>
            </a:r>
            <a:endParaRPr lang="en-US" sz="48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1" name="왼쪽 화살표 40"/>
          <p:cNvSpPr/>
          <p:nvPr/>
        </p:nvSpPr>
        <p:spPr>
          <a:xfrm rot="16200000">
            <a:off x="5981700" y="1866900"/>
            <a:ext cx="1066800" cy="533400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Write</a:t>
            </a:r>
            <a:endParaRPr lang="en-US" sz="2400" dirty="0"/>
          </a:p>
        </p:txBody>
      </p:sp>
      <p:sp>
        <p:nvSpPr>
          <p:cNvPr id="42" name="왼쪽 화살표 41"/>
          <p:cNvSpPr/>
          <p:nvPr/>
        </p:nvSpPr>
        <p:spPr>
          <a:xfrm rot="16200000">
            <a:off x="5219700" y="1866900"/>
            <a:ext cx="1066800" cy="533400"/>
          </a:xfrm>
          <a:prstGeom prst="lef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Write</a:t>
            </a:r>
            <a:endParaRPr lang="en-US" sz="2400" dirty="0"/>
          </a:p>
        </p:txBody>
      </p:sp>
      <p:sp>
        <p:nvSpPr>
          <p:cNvPr id="43" name="왼쪽 화살표 42"/>
          <p:cNvSpPr/>
          <p:nvPr/>
        </p:nvSpPr>
        <p:spPr>
          <a:xfrm rot="16200000">
            <a:off x="4457700" y="1866900"/>
            <a:ext cx="1066800" cy="533400"/>
          </a:xfrm>
          <a:prstGeom prst="lef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Write</a:t>
            </a:r>
            <a:endParaRPr lang="en-US" sz="2400" dirty="0"/>
          </a:p>
        </p:txBody>
      </p:sp>
      <p:sp>
        <p:nvSpPr>
          <p:cNvPr id="45" name="왼쪽 중괄호 44"/>
          <p:cNvSpPr/>
          <p:nvPr/>
        </p:nvSpPr>
        <p:spPr>
          <a:xfrm rot="16200000">
            <a:off x="5619750" y="1809750"/>
            <a:ext cx="266700" cy="20574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왼쪽 화살표 45"/>
          <p:cNvSpPr/>
          <p:nvPr/>
        </p:nvSpPr>
        <p:spPr>
          <a:xfrm rot="16200000">
            <a:off x="5029200" y="2738735"/>
            <a:ext cx="762000" cy="1371600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Log Tail</a:t>
            </a:r>
            <a:endParaRPr lang="en-US" sz="2000" b="1" dirty="0"/>
          </a:p>
        </p:txBody>
      </p:sp>
      <p:sp>
        <p:nvSpPr>
          <p:cNvPr id="47" name="직사각형 46"/>
          <p:cNvSpPr/>
          <p:nvPr/>
        </p:nvSpPr>
        <p:spPr>
          <a:xfrm>
            <a:off x="5943600" y="3810000"/>
            <a:ext cx="228600" cy="381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직사각형 47"/>
          <p:cNvSpPr/>
          <p:nvPr/>
        </p:nvSpPr>
        <p:spPr>
          <a:xfrm>
            <a:off x="5715000" y="3810000"/>
            <a:ext cx="228600" cy="3810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직사각형 48"/>
          <p:cNvSpPr/>
          <p:nvPr/>
        </p:nvSpPr>
        <p:spPr>
          <a:xfrm>
            <a:off x="5486400" y="3810000"/>
            <a:ext cx="228600" cy="3810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직사각형 49"/>
          <p:cNvSpPr/>
          <p:nvPr/>
        </p:nvSpPr>
        <p:spPr>
          <a:xfrm>
            <a:off x="6172200" y="3810000"/>
            <a:ext cx="228600" cy="3810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직선 연결선 8"/>
          <p:cNvCxnSpPr/>
          <p:nvPr/>
        </p:nvCxnSpPr>
        <p:spPr>
          <a:xfrm flipH="1" flipV="1">
            <a:off x="914400" y="4191000"/>
            <a:ext cx="2743200" cy="685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원통 66"/>
          <p:cNvSpPr/>
          <p:nvPr/>
        </p:nvSpPr>
        <p:spPr>
          <a:xfrm>
            <a:off x="3991428" y="4724400"/>
            <a:ext cx="1143000" cy="1295400"/>
          </a:xfrm>
          <a:prstGeom prst="can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Shared</a:t>
            </a:r>
          </a:p>
          <a:p>
            <a:pPr algn="ctr"/>
            <a:r>
              <a:rPr lang="en-US" sz="2400" dirty="0" smtClean="0"/>
              <a:t>Disk</a:t>
            </a:r>
            <a:endParaRPr lang="en-US" sz="2400" dirty="0"/>
          </a:p>
        </p:txBody>
      </p:sp>
      <p:sp>
        <p:nvSpPr>
          <p:cNvPr id="4" name="원통 3"/>
          <p:cNvSpPr/>
          <p:nvPr/>
        </p:nvSpPr>
        <p:spPr>
          <a:xfrm>
            <a:off x="4800600" y="4953000"/>
            <a:ext cx="1143000" cy="1295400"/>
          </a:xfrm>
          <a:prstGeom prst="can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Shared</a:t>
            </a:r>
          </a:p>
          <a:p>
            <a:pPr algn="ctr"/>
            <a:r>
              <a:rPr lang="en-US" sz="2400" dirty="0" smtClean="0"/>
              <a:t>Disk</a:t>
            </a:r>
            <a:endParaRPr lang="en-US" sz="2400" dirty="0"/>
          </a:p>
        </p:txBody>
      </p:sp>
      <p:sp>
        <p:nvSpPr>
          <p:cNvPr id="138" name="왼쪽 화살표 137"/>
          <p:cNvSpPr/>
          <p:nvPr/>
        </p:nvSpPr>
        <p:spPr>
          <a:xfrm rot="16200000">
            <a:off x="6629400" y="2971800"/>
            <a:ext cx="762000" cy="1371600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Log Tail</a:t>
            </a:r>
            <a:endParaRPr lang="en-US" sz="2000" b="1" dirty="0"/>
          </a:p>
        </p:txBody>
      </p:sp>
      <p:sp>
        <p:nvSpPr>
          <p:cNvPr id="140" name="TextBox 139"/>
          <p:cNvSpPr txBox="1"/>
          <p:nvPr/>
        </p:nvSpPr>
        <p:spPr>
          <a:xfrm>
            <a:off x="1219200" y="2743200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RAID0 + LFS</a:t>
            </a:r>
            <a:endParaRPr lang="en-US" sz="3600" b="1" dirty="0">
              <a:solidFill>
                <a:srgbClr val="FF0000"/>
              </a:solidFill>
            </a:endParaRPr>
          </a:p>
        </p:txBody>
      </p:sp>
      <p:grpSp>
        <p:nvGrpSpPr>
          <p:cNvPr id="144" name="그룹 143"/>
          <p:cNvGrpSpPr/>
          <p:nvPr/>
        </p:nvGrpSpPr>
        <p:grpSpPr>
          <a:xfrm>
            <a:off x="1600200" y="3664803"/>
            <a:ext cx="7315200" cy="1440597"/>
            <a:chOff x="1600200" y="3360003"/>
            <a:chExt cx="7315200" cy="1440597"/>
          </a:xfrm>
        </p:grpSpPr>
        <p:grpSp>
          <p:nvGrpSpPr>
            <p:cNvPr id="120" name="그룹 119"/>
            <p:cNvGrpSpPr/>
            <p:nvPr/>
          </p:nvGrpSpPr>
          <p:grpSpPr>
            <a:xfrm>
              <a:off x="1600200" y="3733800"/>
              <a:ext cx="7315200" cy="1066800"/>
              <a:chOff x="0" y="3657600"/>
              <a:chExt cx="7315200" cy="1066800"/>
            </a:xfrm>
          </p:grpSpPr>
          <p:cxnSp>
            <p:nvCxnSpPr>
              <p:cNvPr id="121" name="직선 연결선 120"/>
              <p:cNvCxnSpPr/>
              <p:nvPr/>
            </p:nvCxnSpPr>
            <p:spPr>
              <a:xfrm flipV="1">
                <a:off x="4572000" y="4038600"/>
                <a:ext cx="2743200" cy="6858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2" name="직사각형 121"/>
              <p:cNvSpPr/>
              <p:nvPr/>
            </p:nvSpPr>
            <p:spPr>
              <a:xfrm>
                <a:off x="0" y="3657600"/>
                <a:ext cx="7315200" cy="3810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직사각형 122"/>
              <p:cNvSpPr/>
              <p:nvPr/>
            </p:nvSpPr>
            <p:spPr>
              <a:xfrm>
                <a:off x="0" y="3657600"/>
                <a:ext cx="45720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4" name="직사각형 123"/>
              <p:cNvSpPr/>
              <p:nvPr/>
            </p:nvSpPr>
            <p:spPr>
              <a:xfrm>
                <a:off x="41148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직사각형 124"/>
              <p:cNvSpPr/>
              <p:nvPr/>
            </p:nvSpPr>
            <p:spPr>
              <a:xfrm>
                <a:off x="38862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직사각형 125"/>
              <p:cNvSpPr/>
              <p:nvPr/>
            </p:nvSpPr>
            <p:spPr>
              <a:xfrm>
                <a:off x="36576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직사각형 126"/>
              <p:cNvSpPr/>
              <p:nvPr/>
            </p:nvSpPr>
            <p:spPr>
              <a:xfrm>
                <a:off x="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8" name="직사각형 127"/>
              <p:cNvSpPr/>
              <p:nvPr/>
            </p:nvSpPr>
            <p:spPr>
              <a:xfrm>
                <a:off x="2286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9" name="직사각형 128"/>
              <p:cNvSpPr/>
              <p:nvPr/>
            </p:nvSpPr>
            <p:spPr>
              <a:xfrm>
                <a:off x="4572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" name="직사각형 129"/>
              <p:cNvSpPr/>
              <p:nvPr/>
            </p:nvSpPr>
            <p:spPr>
              <a:xfrm>
                <a:off x="6858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1" name="직사각형 130"/>
              <p:cNvSpPr/>
              <p:nvPr/>
            </p:nvSpPr>
            <p:spPr>
              <a:xfrm>
                <a:off x="50292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2" name="직사각형 131"/>
              <p:cNvSpPr/>
              <p:nvPr/>
            </p:nvSpPr>
            <p:spPr>
              <a:xfrm>
                <a:off x="48006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3" name="직사각형 132"/>
              <p:cNvSpPr/>
              <p:nvPr/>
            </p:nvSpPr>
            <p:spPr>
              <a:xfrm>
                <a:off x="45720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4" name="직사각형 133"/>
              <p:cNvSpPr/>
              <p:nvPr/>
            </p:nvSpPr>
            <p:spPr>
              <a:xfrm>
                <a:off x="52578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35" name="직선 연결선 134"/>
              <p:cNvCxnSpPr/>
              <p:nvPr/>
            </p:nvCxnSpPr>
            <p:spPr>
              <a:xfrm flipH="1" flipV="1">
                <a:off x="0" y="4038600"/>
                <a:ext cx="2743200" cy="6858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3" name="TextBox 142"/>
            <p:cNvSpPr txBox="1"/>
            <p:nvPr/>
          </p:nvSpPr>
          <p:spPr>
            <a:xfrm>
              <a:off x="2514600" y="3360003"/>
              <a:ext cx="2743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dirty="0" smtClean="0">
                  <a:solidFill>
                    <a:schemeClr val="accent5">
                      <a:lumMod val="50000"/>
                    </a:schemeClr>
                  </a:solidFill>
                </a:rPr>
                <a:t>…</a:t>
              </a:r>
              <a:endParaRPr lang="en-US" sz="4800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</p:grpSp>
      <p:sp>
        <p:nvSpPr>
          <p:cNvPr id="70" name="Slide Number Placeholder 6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31214E-7 L 0.1 -2.31214E-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" grpId="0" animBg="1"/>
      <p:bldP spid="69" grpId="0" animBg="1"/>
      <p:bldP spid="45" grpId="0" animBg="1"/>
      <p:bldP spid="46" grpId="0" animBg="1"/>
      <p:bldP spid="46" grpId="1" animBg="1"/>
      <p:bldP spid="47" grpId="0" animBg="1"/>
      <p:bldP spid="48" grpId="0" animBg="1"/>
      <p:bldP spid="49" grpId="0" animBg="1"/>
      <p:bldP spid="50" grpId="0" animBg="1"/>
      <p:bldP spid="4" grpId="0" animBg="1"/>
      <p:bldP spid="138" grpId="0" animBg="1"/>
      <p:bldP spid="14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내용 개체 틀 7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Garbage collection is the Achilles’ Heel of LFS</a:t>
            </a:r>
            <a:endParaRPr lang="en-US" dirty="0"/>
          </a:p>
        </p:txBody>
      </p:sp>
      <p:grpSp>
        <p:nvGrpSpPr>
          <p:cNvPr id="3" name="그룹 145"/>
          <p:cNvGrpSpPr/>
          <p:nvPr/>
        </p:nvGrpSpPr>
        <p:grpSpPr>
          <a:xfrm>
            <a:off x="228600" y="3207603"/>
            <a:ext cx="7315200" cy="1440597"/>
            <a:chOff x="228600" y="2902803"/>
            <a:chExt cx="7315200" cy="1440597"/>
          </a:xfrm>
        </p:grpSpPr>
        <p:grpSp>
          <p:nvGrpSpPr>
            <p:cNvPr id="6" name="그룹 118"/>
            <p:cNvGrpSpPr/>
            <p:nvPr/>
          </p:nvGrpSpPr>
          <p:grpSpPr>
            <a:xfrm>
              <a:off x="228600" y="3276600"/>
              <a:ext cx="7315200" cy="1066800"/>
              <a:chOff x="0" y="3657600"/>
              <a:chExt cx="7315200" cy="1066800"/>
            </a:xfrm>
          </p:grpSpPr>
          <p:cxnSp>
            <p:nvCxnSpPr>
              <p:cNvPr id="101" name="직선 연결선 100"/>
              <p:cNvCxnSpPr/>
              <p:nvPr/>
            </p:nvCxnSpPr>
            <p:spPr>
              <a:xfrm flipV="1">
                <a:off x="4572000" y="4038600"/>
                <a:ext cx="2743200" cy="6858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" name="직사각형 101"/>
              <p:cNvSpPr/>
              <p:nvPr/>
            </p:nvSpPr>
            <p:spPr>
              <a:xfrm>
                <a:off x="0" y="3657600"/>
                <a:ext cx="7315200" cy="3810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직사각형 104"/>
              <p:cNvSpPr/>
              <p:nvPr/>
            </p:nvSpPr>
            <p:spPr>
              <a:xfrm>
                <a:off x="0" y="3657600"/>
                <a:ext cx="45720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직사각형 105"/>
              <p:cNvSpPr/>
              <p:nvPr/>
            </p:nvSpPr>
            <p:spPr>
              <a:xfrm>
                <a:off x="41148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직사각형 106"/>
              <p:cNvSpPr/>
              <p:nvPr/>
            </p:nvSpPr>
            <p:spPr>
              <a:xfrm>
                <a:off x="38862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직사각형 107"/>
              <p:cNvSpPr/>
              <p:nvPr/>
            </p:nvSpPr>
            <p:spPr>
              <a:xfrm>
                <a:off x="36576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직사각형 108"/>
              <p:cNvSpPr/>
              <p:nvPr/>
            </p:nvSpPr>
            <p:spPr>
              <a:xfrm>
                <a:off x="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직사각형 109"/>
              <p:cNvSpPr/>
              <p:nvPr/>
            </p:nvSpPr>
            <p:spPr>
              <a:xfrm>
                <a:off x="2286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" name="직사각형 110"/>
              <p:cNvSpPr/>
              <p:nvPr/>
            </p:nvSpPr>
            <p:spPr>
              <a:xfrm>
                <a:off x="4572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직사각형 111"/>
              <p:cNvSpPr/>
              <p:nvPr/>
            </p:nvSpPr>
            <p:spPr>
              <a:xfrm>
                <a:off x="6858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직사각형 113"/>
              <p:cNvSpPr/>
              <p:nvPr/>
            </p:nvSpPr>
            <p:spPr>
              <a:xfrm>
                <a:off x="50292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직사각형 114"/>
              <p:cNvSpPr/>
              <p:nvPr/>
            </p:nvSpPr>
            <p:spPr>
              <a:xfrm>
                <a:off x="48006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직사각형 115"/>
              <p:cNvSpPr/>
              <p:nvPr/>
            </p:nvSpPr>
            <p:spPr>
              <a:xfrm>
                <a:off x="45720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직사각형 116"/>
              <p:cNvSpPr/>
              <p:nvPr/>
            </p:nvSpPr>
            <p:spPr>
              <a:xfrm>
                <a:off x="52578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18" name="직선 연결선 117"/>
              <p:cNvCxnSpPr/>
              <p:nvPr/>
            </p:nvCxnSpPr>
            <p:spPr>
              <a:xfrm flipH="1" flipV="1">
                <a:off x="0" y="4038600"/>
                <a:ext cx="2743200" cy="6858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5" name="TextBox 144"/>
            <p:cNvSpPr txBox="1"/>
            <p:nvPr/>
          </p:nvSpPr>
          <p:spPr>
            <a:xfrm>
              <a:off x="1143000" y="2902803"/>
              <a:ext cx="2743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dirty="0" smtClean="0">
                  <a:solidFill>
                    <a:schemeClr val="accent5">
                      <a:lumMod val="50000"/>
                    </a:schemeClr>
                  </a:solidFill>
                </a:rPr>
                <a:t>…</a:t>
              </a:r>
              <a:endParaRPr lang="en-US" sz="4800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</p:grpSp>
      <p:sp>
        <p:nvSpPr>
          <p:cNvPr id="139" name="왼쪽 화살표 138"/>
          <p:cNvSpPr/>
          <p:nvPr/>
        </p:nvSpPr>
        <p:spPr>
          <a:xfrm rot="16200000">
            <a:off x="5257800" y="2514600"/>
            <a:ext cx="762000" cy="1371600"/>
          </a:xfrm>
          <a:prstGeom prst="leftArrow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Log Tail</a:t>
            </a:r>
            <a:endParaRPr lang="en-US" sz="2000" b="1" dirty="0"/>
          </a:p>
        </p:txBody>
      </p:sp>
      <p:sp>
        <p:nvSpPr>
          <p:cNvPr id="69" name="원통 68"/>
          <p:cNvSpPr/>
          <p:nvPr/>
        </p:nvSpPr>
        <p:spPr>
          <a:xfrm>
            <a:off x="3200400" y="4495800"/>
            <a:ext cx="1143000" cy="1295400"/>
          </a:xfrm>
          <a:prstGeom prst="can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Shared</a:t>
            </a:r>
          </a:p>
          <a:p>
            <a:pPr algn="ctr"/>
            <a:r>
              <a:rPr lang="en-US" sz="2400" dirty="0" smtClean="0"/>
              <a:t>Disk</a:t>
            </a:r>
            <a:endParaRPr lang="en-US" sz="2400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Challenges of Log-Structured File System</a:t>
            </a:r>
            <a:endParaRPr lang="en-US" sz="3600" dirty="0"/>
          </a:p>
        </p:txBody>
      </p:sp>
      <p:cxnSp>
        <p:nvCxnSpPr>
          <p:cNvPr id="7" name="직선 연결선 6"/>
          <p:cNvCxnSpPr/>
          <p:nvPr/>
        </p:nvCxnSpPr>
        <p:spPr>
          <a:xfrm flipV="1">
            <a:off x="5486400" y="4191000"/>
            <a:ext cx="2743200" cy="685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직사각형 4"/>
          <p:cNvSpPr/>
          <p:nvPr/>
        </p:nvSpPr>
        <p:spPr>
          <a:xfrm>
            <a:off x="914400" y="3810000"/>
            <a:ext cx="7315200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5715000" y="3348335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/>
              <a:t>… N</a:t>
            </a:r>
            <a:endParaRPr lang="en-US" sz="2400" dirty="0"/>
          </a:p>
        </p:txBody>
      </p:sp>
      <p:sp>
        <p:nvSpPr>
          <p:cNvPr id="31" name="직사각형 30"/>
          <p:cNvSpPr/>
          <p:nvPr/>
        </p:nvSpPr>
        <p:spPr>
          <a:xfrm>
            <a:off x="914400" y="3810000"/>
            <a:ext cx="45720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직사각형 31"/>
          <p:cNvSpPr/>
          <p:nvPr/>
        </p:nvSpPr>
        <p:spPr>
          <a:xfrm>
            <a:off x="5029200" y="381000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직사각형 32"/>
          <p:cNvSpPr/>
          <p:nvPr/>
        </p:nvSpPr>
        <p:spPr>
          <a:xfrm>
            <a:off x="4800600" y="381000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직사각형 33"/>
          <p:cNvSpPr/>
          <p:nvPr/>
        </p:nvSpPr>
        <p:spPr>
          <a:xfrm>
            <a:off x="4572000" y="381000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직사각형 34"/>
          <p:cNvSpPr/>
          <p:nvPr/>
        </p:nvSpPr>
        <p:spPr>
          <a:xfrm>
            <a:off x="914400" y="381000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직사각형 35"/>
          <p:cNvSpPr/>
          <p:nvPr/>
        </p:nvSpPr>
        <p:spPr>
          <a:xfrm>
            <a:off x="1143000" y="381000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직사각형 36"/>
          <p:cNvSpPr/>
          <p:nvPr/>
        </p:nvSpPr>
        <p:spPr>
          <a:xfrm>
            <a:off x="1371600" y="381000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직사각형 37"/>
          <p:cNvSpPr/>
          <p:nvPr/>
        </p:nvSpPr>
        <p:spPr>
          <a:xfrm>
            <a:off x="1600200" y="381000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1828800" y="3429000"/>
            <a:ext cx="2743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accent5">
                    <a:lumMod val="50000"/>
                  </a:schemeClr>
                </a:solidFill>
              </a:rPr>
              <a:t>…</a:t>
            </a:r>
            <a:endParaRPr lang="en-US" sz="48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6" name="왼쪽 화살표 45"/>
          <p:cNvSpPr/>
          <p:nvPr/>
        </p:nvSpPr>
        <p:spPr>
          <a:xfrm rot="16200000">
            <a:off x="5943600" y="2738735"/>
            <a:ext cx="762000" cy="1371600"/>
          </a:xfrm>
          <a:prstGeom prst="leftArrow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Log Tail</a:t>
            </a:r>
            <a:endParaRPr lang="en-US" sz="2000" b="1" dirty="0"/>
          </a:p>
        </p:txBody>
      </p:sp>
      <p:sp>
        <p:nvSpPr>
          <p:cNvPr id="47" name="직사각형 46"/>
          <p:cNvSpPr/>
          <p:nvPr/>
        </p:nvSpPr>
        <p:spPr>
          <a:xfrm>
            <a:off x="5943600" y="381000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직사각형 47"/>
          <p:cNvSpPr/>
          <p:nvPr/>
        </p:nvSpPr>
        <p:spPr>
          <a:xfrm>
            <a:off x="5715000" y="381000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직사각형 48"/>
          <p:cNvSpPr/>
          <p:nvPr/>
        </p:nvSpPr>
        <p:spPr>
          <a:xfrm>
            <a:off x="5486400" y="381000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직사각형 49"/>
          <p:cNvSpPr/>
          <p:nvPr/>
        </p:nvSpPr>
        <p:spPr>
          <a:xfrm>
            <a:off x="6172200" y="3810000"/>
            <a:ext cx="228600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직선 연결선 8"/>
          <p:cNvCxnSpPr/>
          <p:nvPr/>
        </p:nvCxnSpPr>
        <p:spPr>
          <a:xfrm flipH="1" flipV="1">
            <a:off x="914400" y="4191000"/>
            <a:ext cx="2743200" cy="685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원통 66"/>
          <p:cNvSpPr/>
          <p:nvPr/>
        </p:nvSpPr>
        <p:spPr>
          <a:xfrm>
            <a:off x="3991428" y="4724400"/>
            <a:ext cx="1143000" cy="1295400"/>
          </a:xfrm>
          <a:prstGeom prst="can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Shared</a:t>
            </a:r>
          </a:p>
          <a:p>
            <a:pPr algn="ctr"/>
            <a:r>
              <a:rPr lang="en-US" sz="2400" dirty="0" smtClean="0"/>
              <a:t>Disk</a:t>
            </a:r>
            <a:endParaRPr lang="en-US" sz="2400" dirty="0"/>
          </a:p>
        </p:txBody>
      </p:sp>
      <p:sp>
        <p:nvSpPr>
          <p:cNvPr id="4" name="원통 3"/>
          <p:cNvSpPr/>
          <p:nvPr/>
        </p:nvSpPr>
        <p:spPr>
          <a:xfrm>
            <a:off x="4800600" y="4953000"/>
            <a:ext cx="1143000" cy="1295400"/>
          </a:xfrm>
          <a:prstGeom prst="can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Shared</a:t>
            </a:r>
          </a:p>
          <a:p>
            <a:pPr algn="ctr"/>
            <a:r>
              <a:rPr lang="en-US" sz="2400" dirty="0" smtClean="0"/>
              <a:t>Disk</a:t>
            </a:r>
            <a:endParaRPr lang="en-US" sz="2400" dirty="0"/>
          </a:p>
        </p:txBody>
      </p:sp>
      <p:sp>
        <p:nvSpPr>
          <p:cNvPr id="138" name="왼쪽 화살표 137"/>
          <p:cNvSpPr/>
          <p:nvPr/>
        </p:nvSpPr>
        <p:spPr>
          <a:xfrm rot="16200000">
            <a:off x="6629400" y="2971800"/>
            <a:ext cx="762000" cy="1371600"/>
          </a:xfrm>
          <a:prstGeom prst="leftArrow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Log Tail</a:t>
            </a:r>
            <a:endParaRPr lang="en-US" sz="2000" b="1" dirty="0"/>
          </a:p>
        </p:txBody>
      </p:sp>
      <p:grpSp>
        <p:nvGrpSpPr>
          <p:cNvPr id="8" name="그룹 143"/>
          <p:cNvGrpSpPr/>
          <p:nvPr/>
        </p:nvGrpSpPr>
        <p:grpSpPr>
          <a:xfrm>
            <a:off x="1600200" y="3664803"/>
            <a:ext cx="7315200" cy="1440597"/>
            <a:chOff x="1600200" y="3360003"/>
            <a:chExt cx="7315200" cy="1440597"/>
          </a:xfrm>
        </p:grpSpPr>
        <p:grpSp>
          <p:nvGrpSpPr>
            <p:cNvPr id="10" name="그룹 119"/>
            <p:cNvGrpSpPr/>
            <p:nvPr/>
          </p:nvGrpSpPr>
          <p:grpSpPr>
            <a:xfrm>
              <a:off x="1600200" y="3733800"/>
              <a:ext cx="7315200" cy="1066800"/>
              <a:chOff x="0" y="3657600"/>
              <a:chExt cx="7315200" cy="1066800"/>
            </a:xfrm>
          </p:grpSpPr>
          <p:cxnSp>
            <p:nvCxnSpPr>
              <p:cNvPr id="121" name="직선 연결선 120"/>
              <p:cNvCxnSpPr/>
              <p:nvPr/>
            </p:nvCxnSpPr>
            <p:spPr>
              <a:xfrm flipV="1">
                <a:off x="4572000" y="4038600"/>
                <a:ext cx="2743200" cy="6858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2" name="직사각형 121"/>
              <p:cNvSpPr/>
              <p:nvPr/>
            </p:nvSpPr>
            <p:spPr>
              <a:xfrm>
                <a:off x="0" y="3657600"/>
                <a:ext cx="7315200" cy="3810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직사각형 122"/>
              <p:cNvSpPr/>
              <p:nvPr/>
            </p:nvSpPr>
            <p:spPr>
              <a:xfrm>
                <a:off x="0" y="3657600"/>
                <a:ext cx="45720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4" name="직사각형 123"/>
              <p:cNvSpPr/>
              <p:nvPr/>
            </p:nvSpPr>
            <p:spPr>
              <a:xfrm>
                <a:off x="41148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직사각형 124"/>
              <p:cNvSpPr/>
              <p:nvPr/>
            </p:nvSpPr>
            <p:spPr>
              <a:xfrm>
                <a:off x="38862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직사각형 125"/>
              <p:cNvSpPr/>
              <p:nvPr/>
            </p:nvSpPr>
            <p:spPr>
              <a:xfrm>
                <a:off x="36576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직사각형 126"/>
              <p:cNvSpPr/>
              <p:nvPr/>
            </p:nvSpPr>
            <p:spPr>
              <a:xfrm>
                <a:off x="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8" name="직사각형 127"/>
              <p:cNvSpPr/>
              <p:nvPr/>
            </p:nvSpPr>
            <p:spPr>
              <a:xfrm>
                <a:off x="2286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9" name="직사각형 128"/>
              <p:cNvSpPr/>
              <p:nvPr/>
            </p:nvSpPr>
            <p:spPr>
              <a:xfrm>
                <a:off x="4572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" name="직사각형 129"/>
              <p:cNvSpPr/>
              <p:nvPr/>
            </p:nvSpPr>
            <p:spPr>
              <a:xfrm>
                <a:off x="6858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1" name="직사각형 130"/>
              <p:cNvSpPr/>
              <p:nvPr/>
            </p:nvSpPr>
            <p:spPr>
              <a:xfrm>
                <a:off x="50292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2" name="직사각형 131"/>
              <p:cNvSpPr/>
              <p:nvPr/>
            </p:nvSpPr>
            <p:spPr>
              <a:xfrm>
                <a:off x="48006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3" name="직사각형 132"/>
              <p:cNvSpPr/>
              <p:nvPr/>
            </p:nvSpPr>
            <p:spPr>
              <a:xfrm>
                <a:off x="45720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4" name="직사각형 133"/>
              <p:cNvSpPr/>
              <p:nvPr/>
            </p:nvSpPr>
            <p:spPr>
              <a:xfrm>
                <a:off x="5257800" y="3657600"/>
                <a:ext cx="228600" cy="381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35" name="직선 연결선 134"/>
              <p:cNvCxnSpPr/>
              <p:nvPr/>
            </p:nvCxnSpPr>
            <p:spPr>
              <a:xfrm flipH="1" flipV="1">
                <a:off x="0" y="4038600"/>
                <a:ext cx="2743200" cy="6858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3" name="TextBox 142"/>
            <p:cNvSpPr txBox="1"/>
            <p:nvPr/>
          </p:nvSpPr>
          <p:spPr>
            <a:xfrm>
              <a:off x="2514600" y="3360003"/>
              <a:ext cx="2743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dirty="0" smtClean="0">
                  <a:solidFill>
                    <a:schemeClr val="accent5">
                      <a:lumMod val="50000"/>
                    </a:schemeClr>
                  </a:solidFill>
                </a:rPr>
                <a:t>…</a:t>
              </a:r>
              <a:endParaRPr lang="en-US" sz="4800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</p:grpSp>
      <p:grpSp>
        <p:nvGrpSpPr>
          <p:cNvPr id="72" name="그룹 52"/>
          <p:cNvGrpSpPr/>
          <p:nvPr/>
        </p:nvGrpSpPr>
        <p:grpSpPr>
          <a:xfrm>
            <a:off x="381000" y="2209800"/>
            <a:ext cx="762000" cy="1600200"/>
            <a:chOff x="1219200" y="2362200"/>
            <a:chExt cx="762000" cy="1600200"/>
          </a:xfrm>
        </p:grpSpPr>
        <p:sp>
          <p:nvSpPr>
            <p:cNvPr id="73" name="왼쪽 화살표 72"/>
            <p:cNvSpPr/>
            <p:nvPr/>
          </p:nvSpPr>
          <p:spPr>
            <a:xfrm rot="16200000">
              <a:off x="1028700" y="2628900"/>
              <a:ext cx="1066800" cy="533400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GC</a:t>
              </a:r>
              <a:endParaRPr lang="en-US" sz="2400" dirty="0"/>
            </a:p>
          </p:txBody>
        </p:sp>
        <p:sp>
          <p:nvSpPr>
            <p:cNvPr id="74" name="폭발 1 73"/>
            <p:cNvSpPr/>
            <p:nvPr/>
          </p:nvSpPr>
          <p:spPr>
            <a:xfrm>
              <a:off x="1219200" y="3352800"/>
              <a:ext cx="762000" cy="609600"/>
            </a:xfrm>
            <a:prstGeom prst="irregularSeal1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그룹 55"/>
          <p:cNvGrpSpPr/>
          <p:nvPr/>
        </p:nvGrpSpPr>
        <p:grpSpPr>
          <a:xfrm>
            <a:off x="1143000" y="2438400"/>
            <a:ext cx="762000" cy="1600200"/>
            <a:chOff x="1219200" y="2362200"/>
            <a:chExt cx="762000" cy="1600200"/>
          </a:xfrm>
        </p:grpSpPr>
        <p:sp>
          <p:nvSpPr>
            <p:cNvPr id="76" name="왼쪽 화살표 75"/>
            <p:cNvSpPr/>
            <p:nvPr/>
          </p:nvSpPr>
          <p:spPr>
            <a:xfrm rot="16200000">
              <a:off x="1028700" y="2628900"/>
              <a:ext cx="1066800" cy="533400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GC</a:t>
              </a:r>
              <a:endParaRPr lang="en-US" sz="2400" dirty="0"/>
            </a:p>
          </p:txBody>
        </p:sp>
        <p:sp>
          <p:nvSpPr>
            <p:cNvPr id="77" name="폭발 1 76"/>
            <p:cNvSpPr/>
            <p:nvPr/>
          </p:nvSpPr>
          <p:spPr>
            <a:xfrm>
              <a:off x="1219200" y="3352800"/>
              <a:ext cx="762000" cy="609600"/>
            </a:xfrm>
            <a:prstGeom prst="irregularSeal1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8" name="그룹 58"/>
          <p:cNvGrpSpPr/>
          <p:nvPr/>
        </p:nvGrpSpPr>
        <p:grpSpPr>
          <a:xfrm>
            <a:off x="1905000" y="2667000"/>
            <a:ext cx="762000" cy="1600200"/>
            <a:chOff x="1219200" y="2362200"/>
            <a:chExt cx="762000" cy="1600200"/>
          </a:xfrm>
        </p:grpSpPr>
        <p:sp>
          <p:nvSpPr>
            <p:cNvPr id="79" name="왼쪽 화살표 78"/>
            <p:cNvSpPr/>
            <p:nvPr/>
          </p:nvSpPr>
          <p:spPr>
            <a:xfrm rot="16200000">
              <a:off x="1028700" y="2628900"/>
              <a:ext cx="1066800" cy="533400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GC</a:t>
              </a:r>
              <a:endParaRPr lang="en-US" sz="2400" dirty="0"/>
            </a:p>
          </p:txBody>
        </p:sp>
        <p:sp>
          <p:nvSpPr>
            <p:cNvPr id="80" name="폭발 1 79"/>
            <p:cNvSpPr/>
            <p:nvPr/>
          </p:nvSpPr>
          <p:spPr>
            <a:xfrm>
              <a:off x="1219200" y="3352800"/>
              <a:ext cx="762000" cy="609600"/>
            </a:xfrm>
            <a:prstGeom prst="irregularSeal1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1" name="그룹 63"/>
          <p:cNvGrpSpPr/>
          <p:nvPr/>
        </p:nvGrpSpPr>
        <p:grpSpPr>
          <a:xfrm>
            <a:off x="1752600" y="1560493"/>
            <a:ext cx="7239000" cy="954107"/>
            <a:chOff x="1752600" y="1255693"/>
            <a:chExt cx="7239000" cy="954107"/>
          </a:xfrm>
        </p:grpSpPr>
        <p:sp>
          <p:nvSpPr>
            <p:cNvPr id="82" name="아래로 구부러진 화살표 81"/>
            <p:cNvSpPr/>
            <p:nvPr/>
          </p:nvSpPr>
          <p:spPr>
            <a:xfrm>
              <a:off x="1752600" y="1295400"/>
              <a:ext cx="3810000" cy="762000"/>
            </a:xfrm>
            <a:prstGeom prst="curvedDownArrow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4800600" y="1255693"/>
              <a:ext cx="4191000" cy="95410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rgbClr val="C00000"/>
                  </a:solidFill>
                </a:rPr>
                <a:t>Garbage Collection (GC)</a:t>
              </a:r>
            </a:p>
            <a:p>
              <a:pPr algn="ctr"/>
              <a:r>
                <a:rPr lang="en-US" sz="2800" b="1" dirty="0" smtClean="0">
                  <a:solidFill>
                    <a:srgbClr val="C00000"/>
                  </a:solidFill>
                </a:rPr>
                <a:t>from Log Head</a:t>
              </a:r>
              <a:endParaRPr lang="en-US" sz="2800" b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84" name="TextBox 83"/>
          <p:cNvSpPr txBox="1"/>
          <p:nvPr/>
        </p:nvSpPr>
        <p:spPr>
          <a:xfrm>
            <a:off x="304800" y="5029200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RAID0 + LFS</a:t>
            </a:r>
            <a:endParaRPr lang="en-US" sz="3600" b="1" dirty="0"/>
          </a:p>
        </p:txBody>
      </p:sp>
      <p:sp>
        <p:nvSpPr>
          <p:cNvPr id="85" name="Slide Number Placeholder 8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Challenges of Log-Structured File System</a:t>
            </a:r>
            <a:endParaRPr lang="en-US" sz="3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Garbage collection is the Achilles’ Heel of LFS</a:t>
            </a:r>
            <a:endParaRPr lang="en-US" b="1" dirty="0" smtClean="0"/>
          </a:p>
          <a:p>
            <a:pPr lvl="1"/>
            <a:r>
              <a:rPr lang="en-US" dirty="0" smtClean="0"/>
              <a:t>2-disk RAID-0 setting of LFS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 smtClean="0"/>
              <a:t>GC under write-only workload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463800" y="2667000"/>
            <a:ext cx="3423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RAID 0 + LFS</a:t>
            </a:r>
            <a:endParaRPr lang="en-US" dirty="0"/>
          </a:p>
        </p:txBody>
      </p:sp>
      <p:graphicFrame>
        <p:nvGraphicFramePr>
          <p:cNvPr id="6" name="차트 5"/>
          <p:cNvGraphicFramePr/>
          <p:nvPr/>
        </p:nvGraphicFramePr>
        <p:xfrm>
          <a:off x="1219200" y="2782332"/>
          <a:ext cx="57150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Summary of Challenges in the Cloud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Server consolidation through cloud and virtualization</a:t>
            </a:r>
          </a:p>
          <a:p>
            <a:pPr lvl="1"/>
            <a:r>
              <a:rPr lang="en-US" sz="2400" dirty="0" smtClean="0"/>
              <a:t>Numbers of core and VM per server increase</a:t>
            </a:r>
          </a:p>
          <a:p>
            <a:pPr lvl="1"/>
            <a:r>
              <a:rPr lang="en-US" sz="2400" dirty="0" smtClean="0"/>
              <a:t>Storage is not yet maturely virtualized</a:t>
            </a:r>
          </a:p>
          <a:p>
            <a:pPr lvl="1"/>
            <a:endParaRPr lang="en-US" sz="2400" dirty="0" smtClean="0"/>
          </a:p>
          <a:p>
            <a:r>
              <a:rPr lang="en-US" sz="2800" dirty="0" smtClean="0"/>
              <a:t>RAID cannot preserve high throughput</a:t>
            </a:r>
          </a:p>
          <a:p>
            <a:pPr lvl="1"/>
            <a:r>
              <a:rPr lang="en-US" sz="2400" dirty="0" smtClean="0"/>
              <a:t>IO performance varies depending on coexisting VMs</a:t>
            </a:r>
          </a:p>
          <a:p>
            <a:pPr lvl="1"/>
            <a:endParaRPr lang="en-US" sz="2400" dirty="0" smtClean="0"/>
          </a:p>
          <a:p>
            <a:r>
              <a:rPr lang="en-US" sz="2800" dirty="0" smtClean="0"/>
              <a:t>LFS only solves write-write contention</a:t>
            </a:r>
          </a:p>
          <a:p>
            <a:pPr lvl="1"/>
            <a:r>
              <a:rPr lang="en-US" sz="2400" dirty="0" smtClean="0"/>
              <a:t>GC operation interferes with logging</a:t>
            </a:r>
          </a:p>
          <a:p>
            <a:pPr lvl="1"/>
            <a:r>
              <a:rPr lang="en-US" sz="2400" dirty="0" smtClean="0"/>
              <a:t>First class reads can interfere with logging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Rest of the Talk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Gecko, a chain logging design</a:t>
            </a:r>
          </a:p>
          <a:p>
            <a:pPr lvl="1"/>
            <a:r>
              <a:rPr lang="en-US" dirty="0" smtClean="0"/>
              <a:t>Overview</a:t>
            </a:r>
          </a:p>
          <a:p>
            <a:pPr lvl="1"/>
            <a:r>
              <a:rPr lang="en-US" dirty="0" smtClean="0"/>
              <a:t>Caching reads</a:t>
            </a:r>
          </a:p>
          <a:p>
            <a:pPr lvl="1"/>
            <a:r>
              <a:rPr lang="en-US" dirty="0" smtClean="0"/>
              <a:t>Garbage collection strategies</a:t>
            </a:r>
          </a:p>
          <a:p>
            <a:pPr lvl="1"/>
            <a:r>
              <a:rPr lang="en-US" dirty="0" smtClean="0"/>
              <a:t>Metadata management </a:t>
            </a:r>
          </a:p>
          <a:p>
            <a:r>
              <a:rPr lang="en-US" dirty="0" smtClean="0"/>
              <a:t>Evaluation</a:t>
            </a:r>
          </a:p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1787-1D31-4DE7-8BF8-5D50841E677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8432</TotalTime>
  <Words>808</Words>
  <Application>Microsoft Office PowerPoint</Application>
  <PresentationFormat>화면 슬라이드 쇼(4:3)</PresentationFormat>
  <Paragraphs>294</Paragraphs>
  <Slides>19</Slides>
  <Notes>19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19</vt:i4>
      </vt:variant>
    </vt:vector>
  </HeadingPairs>
  <TitlesOfParts>
    <vt:vector size="20" baseType="lpstr">
      <vt:lpstr>Office 테마</vt:lpstr>
      <vt:lpstr>Gecko: A Contention-Oblivious Design for Cloud Storage</vt:lpstr>
      <vt:lpstr>Cloud and Virtualization</vt:lpstr>
      <vt:lpstr>Sequential Writers Only</vt:lpstr>
      <vt:lpstr>Existing Solutions for IO Contention?</vt:lpstr>
      <vt:lpstr>Log-structured File System to the Rescue?</vt:lpstr>
      <vt:lpstr>Challenges of Log-Structured File System</vt:lpstr>
      <vt:lpstr>Challenges of Log-Structured File System</vt:lpstr>
      <vt:lpstr>Summary of Challenges in the Cloud</vt:lpstr>
      <vt:lpstr>Rest of the Talk</vt:lpstr>
      <vt:lpstr>Gecko: Chain logging Design</vt:lpstr>
      <vt:lpstr>Gecko Overview and Properties</vt:lpstr>
      <vt:lpstr>Gecko Caching</vt:lpstr>
      <vt:lpstr>Gecko Garbage Collection (GC)</vt:lpstr>
      <vt:lpstr>Gecko Metadata and Persistence</vt:lpstr>
      <vt:lpstr>Evaluation Setup</vt:lpstr>
      <vt:lpstr>Evaluation</vt:lpstr>
      <vt:lpstr>Evaluation</vt:lpstr>
      <vt:lpstr>Summary</vt:lpstr>
      <vt:lpstr>Future work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Gecko: A Contention-Oblivious Design for the Cloud</dc:title>
  <dc:creator>Ji-Yong</dc:creator>
  <cp:lastModifiedBy>Ji-Yong</cp:lastModifiedBy>
  <cp:revision>445</cp:revision>
  <dcterms:created xsi:type="dcterms:W3CDTF">2012-05-29T01:02:01Z</dcterms:created>
  <dcterms:modified xsi:type="dcterms:W3CDTF">2012-06-16T13:33:56Z</dcterms:modified>
</cp:coreProperties>
</file>